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71" r:id="rId2"/>
  </p:sldIdLst>
  <p:sldSz cx="36004500" cy="46805850"/>
  <p:notesSz cx="6858000" cy="9144000"/>
  <p:defaultTextStyle>
    <a:defPPr>
      <a:defRPr lang="ja-JP"/>
    </a:defPPr>
    <a:lvl1pPr marL="0" algn="l" defTabSz="4731120" rtl="0" eaLnBrk="1" latinLnBrk="0" hangingPunct="1">
      <a:defRPr kumimoji="1" sz="9300" kern="1200">
        <a:solidFill>
          <a:schemeClr val="tx1"/>
        </a:solidFill>
        <a:latin typeface="+mn-lt"/>
        <a:ea typeface="+mn-ea"/>
        <a:cs typeface="+mn-cs"/>
      </a:defRPr>
    </a:lvl1pPr>
    <a:lvl2pPr marL="2365560" algn="l" defTabSz="4731120" rtl="0" eaLnBrk="1" latinLnBrk="0" hangingPunct="1">
      <a:defRPr kumimoji="1" sz="9300" kern="1200">
        <a:solidFill>
          <a:schemeClr val="tx1"/>
        </a:solidFill>
        <a:latin typeface="+mn-lt"/>
        <a:ea typeface="+mn-ea"/>
        <a:cs typeface="+mn-cs"/>
      </a:defRPr>
    </a:lvl2pPr>
    <a:lvl3pPr marL="4731120" algn="l" defTabSz="4731120" rtl="0" eaLnBrk="1" latinLnBrk="0" hangingPunct="1">
      <a:defRPr kumimoji="1" sz="9300" kern="1200">
        <a:solidFill>
          <a:schemeClr val="tx1"/>
        </a:solidFill>
        <a:latin typeface="+mn-lt"/>
        <a:ea typeface="+mn-ea"/>
        <a:cs typeface="+mn-cs"/>
      </a:defRPr>
    </a:lvl3pPr>
    <a:lvl4pPr marL="7096679" algn="l" defTabSz="4731120" rtl="0" eaLnBrk="1" latinLnBrk="0" hangingPunct="1">
      <a:defRPr kumimoji="1" sz="9300" kern="1200">
        <a:solidFill>
          <a:schemeClr val="tx1"/>
        </a:solidFill>
        <a:latin typeface="+mn-lt"/>
        <a:ea typeface="+mn-ea"/>
        <a:cs typeface="+mn-cs"/>
      </a:defRPr>
    </a:lvl4pPr>
    <a:lvl5pPr marL="9462244" algn="l" defTabSz="4731120" rtl="0" eaLnBrk="1" latinLnBrk="0" hangingPunct="1">
      <a:defRPr kumimoji="1" sz="9300" kern="1200">
        <a:solidFill>
          <a:schemeClr val="tx1"/>
        </a:solidFill>
        <a:latin typeface="+mn-lt"/>
        <a:ea typeface="+mn-ea"/>
        <a:cs typeface="+mn-cs"/>
      </a:defRPr>
    </a:lvl5pPr>
    <a:lvl6pPr marL="11827804" algn="l" defTabSz="4731120" rtl="0" eaLnBrk="1" latinLnBrk="0" hangingPunct="1">
      <a:defRPr kumimoji="1" sz="9300" kern="1200">
        <a:solidFill>
          <a:schemeClr val="tx1"/>
        </a:solidFill>
        <a:latin typeface="+mn-lt"/>
        <a:ea typeface="+mn-ea"/>
        <a:cs typeface="+mn-cs"/>
      </a:defRPr>
    </a:lvl6pPr>
    <a:lvl7pPr marL="14193364" algn="l" defTabSz="4731120" rtl="0" eaLnBrk="1" latinLnBrk="0" hangingPunct="1">
      <a:defRPr kumimoji="1" sz="9300" kern="1200">
        <a:solidFill>
          <a:schemeClr val="tx1"/>
        </a:solidFill>
        <a:latin typeface="+mn-lt"/>
        <a:ea typeface="+mn-ea"/>
        <a:cs typeface="+mn-cs"/>
      </a:defRPr>
    </a:lvl7pPr>
    <a:lvl8pPr marL="16558924" algn="l" defTabSz="4731120" rtl="0" eaLnBrk="1" latinLnBrk="0" hangingPunct="1">
      <a:defRPr kumimoji="1" sz="9300" kern="1200">
        <a:solidFill>
          <a:schemeClr val="tx1"/>
        </a:solidFill>
        <a:latin typeface="+mn-lt"/>
        <a:ea typeface="+mn-ea"/>
        <a:cs typeface="+mn-cs"/>
      </a:defRPr>
    </a:lvl8pPr>
    <a:lvl9pPr marL="18924483" algn="l" defTabSz="4731120" rtl="0" eaLnBrk="1" latinLnBrk="0" hangingPunct="1">
      <a:defRPr kumimoji="1"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ube i7" initials="Ci" lastIdx="4" clrIdx="0"/>
  <p:cmAuthor id="1" name="user03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706" autoAdjust="0"/>
    <p:restoredTop sz="94660"/>
  </p:normalViewPr>
  <p:slideViewPr>
    <p:cSldViewPr>
      <p:cViewPr>
        <p:scale>
          <a:sx n="33" d="100"/>
          <a:sy n="33" d="100"/>
        </p:scale>
        <p:origin x="-240" y="-90"/>
      </p:cViewPr>
      <p:guideLst>
        <p:guide orient="horz" pos="14742"/>
        <p:guide pos="11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200336547723779E-2"/>
          <c:y val="3.2657184518314432E-2"/>
          <c:w val="0.61561749121968812"/>
          <c:h val="0.7791611832676124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Sheet1!$M$1</c:f>
              <c:strCache>
                <c:ptCount val="1"/>
                <c:pt idx="0">
                  <c:v>NRS(n＝23490)%</c:v>
                </c:pt>
              </c:strCache>
            </c:strRef>
          </c:tx>
          <c:invertIfNegative val="0"/>
          <c:cat>
            <c:strRef>
              <c:f>Sheet1!$K$2:$K$10</c:f>
              <c:strCache>
                <c:ptCount val="9"/>
                <c:pt idx="0">
                  <c:v>BMI</c:v>
                </c:pt>
                <c:pt idx="1">
                  <c:v>Systolicbloodpressure</c:v>
                </c:pt>
                <c:pt idx="2">
                  <c:v>Diastricbloodbpressure</c:v>
                </c:pt>
                <c:pt idx="3">
                  <c:v>triglycerides</c:v>
                </c:pt>
                <c:pt idx="4">
                  <c:v>Totalcholesterol</c:v>
                </c:pt>
                <c:pt idx="5">
                  <c:v>HDLcholesterol</c:v>
                </c:pt>
                <c:pt idx="6">
                  <c:v>Asparateaminotransferase</c:v>
                </c:pt>
                <c:pt idx="7">
                  <c:v>Alanineaminotransferase</c:v>
                </c:pt>
                <c:pt idx="8">
                  <c:v>y-Glutamyltransoeptidase</c:v>
                </c:pt>
              </c:strCache>
            </c:strRef>
          </c:cat>
          <c:val>
            <c:numRef>
              <c:f>Sheet1!$M$2:$M$10</c:f>
              <c:numCache>
                <c:formatCode>General</c:formatCode>
                <c:ptCount val="9"/>
                <c:pt idx="0">
                  <c:v>16.88</c:v>
                </c:pt>
                <c:pt idx="1">
                  <c:v>12.22</c:v>
                </c:pt>
                <c:pt idx="2">
                  <c:v>5.47</c:v>
                </c:pt>
                <c:pt idx="3">
                  <c:v>14.93</c:v>
                </c:pt>
                <c:pt idx="4">
                  <c:v>12.78</c:v>
                </c:pt>
                <c:pt idx="5">
                  <c:v>8.4700000000000006</c:v>
                </c:pt>
                <c:pt idx="6">
                  <c:v>4.0999999999999996</c:v>
                </c:pt>
                <c:pt idx="7">
                  <c:v>3.39</c:v>
                </c:pt>
                <c:pt idx="8">
                  <c:v>3.95</c:v>
                </c:pt>
              </c:numCache>
            </c:numRef>
          </c:val>
        </c:ser>
        <c:ser>
          <c:idx val="1"/>
          <c:order val="1"/>
          <c:tx>
            <c:strRef>
              <c:f>Sheet1!$N$1</c:f>
              <c:strCache>
                <c:ptCount val="1"/>
                <c:pt idx="0">
                  <c:v>IFG(n＝8787)%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Sheet1!$K$2:$K$10</c:f>
              <c:strCache>
                <c:ptCount val="9"/>
                <c:pt idx="0">
                  <c:v>BMI</c:v>
                </c:pt>
                <c:pt idx="1">
                  <c:v>Systolicbloodpressure</c:v>
                </c:pt>
                <c:pt idx="2">
                  <c:v>Diastricbloodbpressure</c:v>
                </c:pt>
                <c:pt idx="3">
                  <c:v>triglycerides</c:v>
                </c:pt>
                <c:pt idx="4">
                  <c:v>Totalcholesterol</c:v>
                </c:pt>
                <c:pt idx="5">
                  <c:v>HDLcholesterol</c:v>
                </c:pt>
                <c:pt idx="6">
                  <c:v>Asparateaminotransferase</c:v>
                </c:pt>
                <c:pt idx="7">
                  <c:v>Alanineaminotransferase</c:v>
                </c:pt>
                <c:pt idx="8">
                  <c:v>y-Glutamyltransoeptidase</c:v>
                </c:pt>
              </c:strCache>
            </c:strRef>
          </c:cat>
          <c:val>
            <c:numRef>
              <c:f>Sheet1!$N$2:$N$10</c:f>
              <c:numCache>
                <c:formatCode>General</c:formatCode>
                <c:ptCount val="9"/>
                <c:pt idx="0">
                  <c:v>33.950000000000003</c:v>
                </c:pt>
                <c:pt idx="1">
                  <c:v>27.9</c:v>
                </c:pt>
                <c:pt idx="2">
                  <c:v>14.92</c:v>
                </c:pt>
                <c:pt idx="3">
                  <c:v>28.76</c:v>
                </c:pt>
                <c:pt idx="4">
                  <c:v>17.95</c:v>
                </c:pt>
                <c:pt idx="5">
                  <c:v>14.57</c:v>
                </c:pt>
                <c:pt idx="6">
                  <c:v>9.67</c:v>
                </c:pt>
                <c:pt idx="7">
                  <c:v>8.76</c:v>
                </c:pt>
                <c:pt idx="8">
                  <c:v>10.08</c:v>
                </c:pt>
              </c:numCache>
            </c:numRef>
          </c:val>
        </c:ser>
        <c:ser>
          <c:idx val="2"/>
          <c:order val="2"/>
          <c:tx>
            <c:strRef>
              <c:f>Sheet1!$O$1</c:f>
              <c:strCache>
                <c:ptCount val="1"/>
                <c:pt idx="0">
                  <c:v>Known Diabetes(n＝911)%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Sheet1!$K$2:$K$10</c:f>
              <c:strCache>
                <c:ptCount val="9"/>
                <c:pt idx="0">
                  <c:v>BMI</c:v>
                </c:pt>
                <c:pt idx="1">
                  <c:v>Systolicbloodpressure</c:v>
                </c:pt>
                <c:pt idx="2">
                  <c:v>Diastricbloodbpressure</c:v>
                </c:pt>
                <c:pt idx="3">
                  <c:v>triglycerides</c:v>
                </c:pt>
                <c:pt idx="4">
                  <c:v>Totalcholesterol</c:v>
                </c:pt>
                <c:pt idx="5">
                  <c:v>HDLcholesterol</c:v>
                </c:pt>
                <c:pt idx="6">
                  <c:v>Asparateaminotransferase</c:v>
                </c:pt>
                <c:pt idx="7">
                  <c:v>Alanineaminotransferase</c:v>
                </c:pt>
                <c:pt idx="8">
                  <c:v>y-Glutamyltransoeptidase</c:v>
                </c:pt>
              </c:strCache>
            </c:strRef>
          </c:cat>
          <c:val>
            <c:numRef>
              <c:f>Sheet1!$O$2:$O$10</c:f>
              <c:numCache>
                <c:formatCode>General</c:formatCode>
                <c:ptCount val="9"/>
                <c:pt idx="0">
                  <c:v>33.299999999999997</c:v>
                </c:pt>
                <c:pt idx="1">
                  <c:v>29.59</c:v>
                </c:pt>
                <c:pt idx="2">
                  <c:v>10.48</c:v>
                </c:pt>
                <c:pt idx="3">
                  <c:v>31.33</c:v>
                </c:pt>
                <c:pt idx="4">
                  <c:v>13.21</c:v>
                </c:pt>
                <c:pt idx="5">
                  <c:v>18.45</c:v>
                </c:pt>
                <c:pt idx="6">
                  <c:v>12.45</c:v>
                </c:pt>
                <c:pt idx="7">
                  <c:v>11.46</c:v>
                </c:pt>
                <c:pt idx="8">
                  <c:v>10.48</c:v>
                </c:pt>
              </c:numCache>
            </c:numRef>
          </c:val>
        </c:ser>
        <c:ser>
          <c:idx val="3"/>
          <c:order val="3"/>
          <c:tx>
            <c:strRef>
              <c:f>Sheet1!$P$1</c:f>
              <c:strCache>
                <c:ptCount val="1"/>
                <c:pt idx="0">
                  <c:v>Undiagnosed Diabetes(n＝1089)%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Sheet1!$K$2:$K$10</c:f>
              <c:strCache>
                <c:ptCount val="9"/>
                <c:pt idx="0">
                  <c:v>BMI</c:v>
                </c:pt>
                <c:pt idx="1">
                  <c:v>Systolicbloodpressure</c:v>
                </c:pt>
                <c:pt idx="2">
                  <c:v>Diastricbloodbpressure</c:v>
                </c:pt>
                <c:pt idx="3">
                  <c:v>triglycerides</c:v>
                </c:pt>
                <c:pt idx="4">
                  <c:v>Totalcholesterol</c:v>
                </c:pt>
                <c:pt idx="5">
                  <c:v>HDLcholesterol</c:v>
                </c:pt>
                <c:pt idx="6">
                  <c:v>Asparateaminotransferase</c:v>
                </c:pt>
                <c:pt idx="7">
                  <c:v>Alanineaminotransferase</c:v>
                </c:pt>
                <c:pt idx="8">
                  <c:v>y-Glutamyltransoeptidase</c:v>
                </c:pt>
              </c:strCache>
            </c:strRef>
          </c:cat>
          <c:val>
            <c:numRef>
              <c:f>Sheet1!$P$2:$P$10</c:f>
              <c:numCache>
                <c:formatCode>General</c:formatCode>
                <c:ptCount val="9"/>
                <c:pt idx="0">
                  <c:v>44.35</c:v>
                </c:pt>
                <c:pt idx="1">
                  <c:v>39.119999999999997</c:v>
                </c:pt>
                <c:pt idx="2">
                  <c:v>21.85</c:v>
                </c:pt>
                <c:pt idx="3">
                  <c:v>44.26</c:v>
                </c:pt>
                <c:pt idx="4">
                  <c:v>23.6</c:v>
                </c:pt>
                <c:pt idx="5">
                  <c:v>20.02</c:v>
                </c:pt>
                <c:pt idx="6">
                  <c:v>17.260000000000002</c:v>
                </c:pt>
                <c:pt idx="7">
                  <c:v>15.24</c:v>
                </c:pt>
                <c:pt idx="8">
                  <c:v>19.739999999999998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135744"/>
        <c:axId val="69133440"/>
        <c:axId val="78483456"/>
      </c:bar3DChart>
      <c:catAx>
        <c:axId val="69135744"/>
        <c:scaling>
          <c:orientation val="minMax"/>
        </c:scaling>
        <c:delete val="0"/>
        <c:axPos val="b"/>
        <c:majorTickMark val="none"/>
        <c:minorTickMark val="none"/>
        <c:tickLblPos val="nextTo"/>
        <c:crossAx val="69133440"/>
        <c:crosses val="autoZero"/>
        <c:auto val="1"/>
        <c:lblAlgn val="ctr"/>
        <c:lblOffset val="100"/>
        <c:noMultiLvlLbl val="0"/>
      </c:catAx>
      <c:valAx>
        <c:axId val="69133440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9135744"/>
        <c:crosses val="autoZero"/>
        <c:crossBetween val="between"/>
      </c:valAx>
      <c:serAx>
        <c:axId val="78483456"/>
        <c:scaling>
          <c:orientation val="minMax"/>
        </c:scaling>
        <c:delete val="1"/>
        <c:axPos val="b"/>
        <c:majorTickMark val="out"/>
        <c:minorTickMark val="none"/>
        <c:tickLblPos val="nextTo"/>
        <c:crossAx val="69133440"/>
        <c:crosses val="autoZero"/>
        <c:tickLblSkip val="1"/>
      </c:ser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1">
    <c:autoUpdate val="0"/>
  </c:externalData>
  <c:userShapes r:id="rId2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4-19T13:40:53.597" idx="3">
    <p:pos x="11249" y="11088"/>
    <p:text>Table2  Comparison of cardiovascular 
and metabolic markers between known and undiagnosed diabetes according to age (&lt;53, &gt;53 years)
</p:text>
  </p:cm>
  <p:cm authorId="0" dt="2012-04-19T13:44:57.567" idx="4">
    <p:pos x="17797" y="12816"/>
    <p:text>Table3  Comparison of cardiovascular 
and metabolic markers between known/poor control (HbA1c &gt;=7.0%) and undiagnosed diabetes    
</p:text>
  </p:cm>
  <p:cm authorId="1" dt="2012-04-20T12:55:20.207" idx="1">
    <p:pos x="9692" y="15894"/>
    <p:text>Setting &amp;Period: We used a dataset derived from the health screening program performed by the Yuport Medical Checkup Center in Tokyo for April 1998 to 2006. In total, 97,585 persons  (age: 24-64 years) participated in this health check-up. For repeated participants, data of the first visit was used, and finally data of 34,282 persons was used for the analysis.</p:tex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0.68803</cdr:x>
      <cdr:y>0.53727</cdr:y>
    </cdr:from>
    <cdr:to>
      <cdr:x>0.9297</cdr:x>
      <cdr:y>0.53727</cdr:y>
    </cdr:to>
    <cdr:cxnSp macro="">
      <cdr:nvCxnSpPr>
        <cdr:cNvPr id="3" name="直線コネクタ 2"/>
        <cdr:cNvCxnSpPr/>
      </cdr:nvCxnSpPr>
      <cdr:spPr>
        <a:xfrm xmlns:a="http://schemas.openxmlformats.org/drawingml/2006/main">
          <a:off x="4546292" y="3344355"/>
          <a:ext cx="1596878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C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E85DB-5491-4FA2-8754-0D69EBD762F8}" type="datetimeFigureOut">
              <a:rPr kumimoji="1" lang="ja-JP" altLang="en-US" smtClean="0"/>
              <a:t>2012/5/6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685800"/>
            <a:ext cx="2638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B09D3-21C9-4B04-8E33-1052EF9E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08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31120" rtl="0" eaLnBrk="1" latinLnBrk="0" hangingPunct="1">
      <a:defRPr kumimoji="1" sz="6200" kern="1200">
        <a:solidFill>
          <a:schemeClr val="tx1"/>
        </a:solidFill>
        <a:latin typeface="+mn-lt"/>
        <a:ea typeface="+mn-ea"/>
        <a:cs typeface="+mn-cs"/>
      </a:defRPr>
    </a:lvl1pPr>
    <a:lvl2pPr marL="2365560" algn="l" defTabSz="4731120" rtl="0" eaLnBrk="1" latinLnBrk="0" hangingPunct="1">
      <a:defRPr kumimoji="1" sz="6200" kern="1200">
        <a:solidFill>
          <a:schemeClr val="tx1"/>
        </a:solidFill>
        <a:latin typeface="+mn-lt"/>
        <a:ea typeface="+mn-ea"/>
        <a:cs typeface="+mn-cs"/>
      </a:defRPr>
    </a:lvl2pPr>
    <a:lvl3pPr marL="4731120" algn="l" defTabSz="4731120" rtl="0" eaLnBrk="1" latinLnBrk="0" hangingPunct="1">
      <a:defRPr kumimoji="1" sz="6200" kern="1200">
        <a:solidFill>
          <a:schemeClr val="tx1"/>
        </a:solidFill>
        <a:latin typeface="+mn-lt"/>
        <a:ea typeface="+mn-ea"/>
        <a:cs typeface="+mn-cs"/>
      </a:defRPr>
    </a:lvl3pPr>
    <a:lvl4pPr marL="7096679" algn="l" defTabSz="4731120" rtl="0" eaLnBrk="1" latinLnBrk="0" hangingPunct="1">
      <a:defRPr kumimoji="1" sz="6200" kern="1200">
        <a:solidFill>
          <a:schemeClr val="tx1"/>
        </a:solidFill>
        <a:latin typeface="+mn-lt"/>
        <a:ea typeface="+mn-ea"/>
        <a:cs typeface="+mn-cs"/>
      </a:defRPr>
    </a:lvl4pPr>
    <a:lvl5pPr marL="9462244" algn="l" defTabSz="4731120" rtl="0" eaLnBrk="1" latinLnBrk="0" hangingPunct="1">
      <a:defRPr kumimoji="1" sz="6200" kern="1200">
        <a:solidFill>
          <a:schemeClr val="tx1"/>
        </a:solidFill>
        <a:latin typeface="+mn-lt"/>
        <a:ea typeface="+mn-ea"/>
        <a:cs typeface="+mn-cs"/>
      </a:defRPr>
    </a:lvl5pPr>
    <a:lvl6pPr marL="11827804" algn="l" defTabSz="4731120" rtl="0" eaLnBrk="1" latinLnBrk="0" hangingPunct="1">
      <a:defRPr kumimoji="1" sz="6200" kern="1200">
        <a:solidFill>
          <a:schemeClr val="tx1"/>
        </a:solidFill>
        <a:latin typeface="+mn-lt"/>
        <a:ea typeface="+mn-ea"/>
        <a:cs typeface="+mn-cs"/>
      </a:defRPr>
    </a:lvl6pPr>
    <a:lvl7pPr marL="14193364" algn="l" defTabSz="4731120" rtl="0" eaLnBrk="1" latinLnBrk="0" hangingPunct="1">
      <a:defRPr kumimoji="1" sz="6200" kern="1200">
        <a:solidFill>
          <a:schemeClr val="tx1"/>
        </a:solidFill>
        <a:latin typeface="+mn-lt"/>
        <a:ea typeface="+mn-ea"/>
        <a:cs typeface="+mn-cs"/>
      </a:defRPr>
    </a:lvl7pPr>
    <a:lvl8pPr marL="16558924" algn="l" defTabSz="4731120" rtl="0" eaLnBrk="1" latinLnBrk="0" hangingPunct="1">
      <a:defRPr kumimoji="1" sz="6200" kern="1200">
        <a:solidFill>
          <a:schemeClr val="tx1"/>
        </a:solidFill>
        <a:latin typeface="+mn-lt"/>
        <a:ea typeface="+mn-ea"/>
        <a:cs typeface="+mn-cs"/>
      </a:defRPr>
    </a:lvl8pPr>
    <a:lvl9pPr marL="18924483" algn="l" defTabSz="4731120" rtl="0" eaLnBrk="1" latinLnBrk="0" hangingPunct="1">
      <a:defRPr kumimoji="1" sz="6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B09D3-21C9-4B04-8E33-1052EF9EF0A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198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00338" y="14540174"/>
            <a:ext cx="30603825" cy="1003292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400675" y="26523315"/>
            <a:ext cx="25203150" cy="119614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64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29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93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58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23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87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552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17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AD9D-42A5-4969-8D86-5759E4D122E2}" type="datetimeFigureOut">
              <a:rPr kumimoji="1" lang="ja-JP" altLang="en-US" smtClean="0"/>
              <a:t>2012/5/6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DE94-9A2D-48C7-B1C8-B2491E3C7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7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AD9D-42A5-4969-8D86-5759E4D122E2}" type="datetimeFigureOut">
              <a:rPr kumimoji="1" lang="ja-JP" altLang="en-US" smtClean="0"/>
              <a:t>2012/5/6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DE94-9A2D-48C7-B1C8-B2491E3C7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50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2781598" y="12795786"/>
            <a:ext cx="31897735" cy="27256823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088386" y="12795786"/>
            <a:ext cx="95093137" cy="27256823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AD9D-42A5-4969-8D86-5759E4D122E2}" type="datetimeFigureOut">
              <a:rPr kumimoji="1" lang="ja-JP" altLang="en-US" smtClean="0"/>
              <a:t>2012/5/6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DE94-9A2D-48C7-B1C8-B2491E3C7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88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AD9D-42A5-4969-8D86-5759E4D122E2}" type="datetimeFigureOut">
              <a:rPr kumimoji="1" lang="ja-JP" altLang="en-US" smtClean="0"/>
              <a:t>2012/5/6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DE94-9A2D-48C7-B1C8-B2491E3C7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68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4107" y="30077116"/>
            <a:ext cx="30603825" cy="9296162"/>
          </a:xfrm>
        </p:spPr>
        <p:txBody>
          <a:bodyPr anchor="t"/>
          <a:lstStyle>
            <a:lvl1pPr algn="l">
              <a:defRPr sz="207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844107" y="19838333"/>
            <a:ext cx="30603825" cy="10238776"/>
          </a:xfrm>
        </p:spPr>
        <p:txBody>
          <a:bodyPr anchor="b"/>
          <a:lstStyle>
            <a:lvl1pPr marL="0" indent="0">
              <a:buNone/>
              <a:defRPr sz="10400">
                <a:solidFill>
                  <a:schemeClr val="tx1">
                    <a:tint val="75000"/>
                  </a:schemeClr>
                </a:solidFill>
              </a:defRPr>
            </a:lvl1pPr>
            <a:lvl2pPr marL="2364659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29319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3pPr>
            <a:lvl4pPr marL="709398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5865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823312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8797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55263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91729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AD9D-42A5-4969-8D86-5759E4D122E2}" type="datetimeFigureOut">
              <a:rPr kumimoji="1" lang="ja-JP" altLang="en-US" smtClean="0"/>
              <a:t>2012/5/6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DE94-9A2D-48C7-B1C8-B2491E3C7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1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088400" y="74542674"/>
            <a:ext cx="63495436" cy="210821349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1183911" y="74542674"/>
            <a:ext cx="63495436" cy="210821349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AD9D-42A5-4969-8D86-5759E4D122E2}" type="datetimeFigureOut">
              <a:rPr kumimoji="1" lang="ja-JP" altLang="en-US" smtClean="0"/>
              <a:t>2012/5/6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DE94-9A2D-48C7-B1C8-B2491E3C7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32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00225" y="1874404"/>
            <a:ext cx="32404050" cy="780097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800225" y="10477146"/>
            <a:ext cx="15908240" cy="4366376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4659" indent="0">
              <a:buNone/>
              <a:defRPr sz="10400" b="1"/>
            </a:lvl2pPr>
            <a:lvl3pPr marL="4729319" indent="0">
              <a:buNone/>
              <a:defRPr sz="9300" b="1"/>
            </a:lvl3pPr>
            <a:lvl4pPr marL="7093983" indent="0">
              <a:buNone/>
              <a:defRPr sz="8300" b="1"/>
            </a:lvl4pPr>
            <a:lvl5pPr marL="9458653" indent="0">
              <a:buNone/>
              <a:defRPr sz="8300" b="1"/>
            </a:lvl5pPr>
            <a:lvl6pPr marL="11823312" indent="0">
              <a:buNone/>
              <a:defRPr sz="8300" b="1"/>
            </a:lvl6pPr>
            <a:lvl7pPr marL="14187971" indent="0">
              <a:buNone/>
              <a:defRPr sz="8300" b="1"/>
            </a:lvl7pPr>
            <a:lvl8pPr marL="16552631" indent="0">
              <a:buNone/>
              <a:defRPr sz="8300" b="1"/>
            </a:lvl8pPr>
            <a:lvl9pPr marL="18917290" indent="0">
              <a:buNone/>
              <a:defRPr sz="8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800225" y="14843522"/>
            <a:ext cx="15908240" cy="26967541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8289800" y="10477146"/>
            <a:ext cx="15914489" cy="4366376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4659" indent="0">
              <a:buNone/>
              <a:defRPr sz="10400" b="1"/>
            </a:lvl2pPr>
            <a:lvl3pPr marL="4729319" indent="0">
              <a:buNone/>
              <a:defRPr sz="9300" b="1"/>
            </a:lvl3pPr>
            <a:lvl4pPr marL="7093983" indent="0">
              <a:buNone/>
              <a:defRPr sz="8300" b="1"/>
            </a:lvl4pPr>
            <a:lvl5pPr marL="9458653" indent="0">
              <a:buNone/>
              <a:defRPr sz="8300" b="1"/>
            </a:lvl5pPr>
            <a:lvl6pPr marL="11823312" indent="0">
              <a:buNone/>
              <a:defRPr sz="8300" b="1"/>
            </a:lvl6pPr>
            <a:lvl7pPr marL="14187971" indent="0">
              <a:buNone/>
              <a:defRPr sz="8300" b="1"/>
            </a:lvl7pPr>
            <a:lvl8pPr marL="16552631" indent="0">
              <a:buNone/>
              <a:defRPr sz="8300" b="1"/>
            </a:lvl8pPr>
            <a:lvl9pPr marL="18917290" indent="0">
              <a:buNone/>
              <a:defRPr sz="8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8289800" y="14843522"/>
            <a:ext cx="15914489" cy="26967541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AD9D-42A5-4969-8D86-5759E4D122E2}" type="datetimeFigureOut">
              <a:rPr kumimoji="1" lang="ja-JP" altLang="en-US" smtClean="0"/>
              <a:t>2012/5/6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DE94-9A2D-48C7-B1C8-B2491E3C7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80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AD9D-42A5-4969-8D86-5759E4D122E2}" type="datetimeFigureOut">
              <a:rPr kumimoji="1" lang="ja-JP" altLang="en-US" smtClean="0"/>
              <a:t>2012/5/6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DE94-9A2D-48C7-B1C8-B2491E3C7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00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AD9D-42A5-4969-8D86-5759E4D122E2}" type="datetimeFigureOut">
              <a:rPr kumimoji="1" lang="ja-JP" altLang="en-US" smtClean="0"/>
              <a:t>2012/5/6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DE94-9A2D-48C7-B1C8-B2491E3C7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68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00227" y="1863566"/>
            <a:ext cx="11845232" cy="7930991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076759" y="1863583"/>
            <a:ext cx="20127516" cy="39947496"/>
          </a:xfrm>
        </p:spPr>
        <p:txBody>
          <a:bodyPr/>
          <a:lstStyle>
            <a:lvl1pPr>
              <a:defRPr sz="16600"/>
            </a:lvl1pPr>
            <a:lvl2pPr>
              <a:defRPr sz="14500"/>
            </a:lvl2pPr>
            <a:lvl3pPr>
              <a:defRPr sz="124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00227" y="9794581"/>
            <a:ext cx="11845232" cy="32016505"/>
          </a:xfrm>
        </p:spPr>
        <p:txBody>
          <a:bodyPr/>
          <a:lstStyle>
            <a:lvl1pPr marL="0" indent="0">
              <a:buNone/>
              <a:defRPr sz="7200"/>
            </a:lvl1pPr>
            <a:lvl2pPr marL="2364659" indent="0">
              <a:buNone/>
              <a:defRPr sz="6200"/>
            </a:lvl2pPr>
            <a:lvl3pPr marL="4729319" indent="0">
              <a:buNone/>
              <a:defRPr sz="5200"/>
            </a:lvl3pPr>
            <a:lvl4pPr marL="7093983" indent="0">
              <a:buNone/>
              <a:defRPr sz="4700"/>
            </a:lvl4pPr>
            <a:lvl5pPr marL="9458653" indent="0">
              <a:buNone/>
              <a:defRPr sz="4700"/>
            </a:lvl5pPr>
            <a:lvl6pPr marL="11823312" indent="0">
              <a:buNone/>
              <a:defRPr sz="4700"/>
            </a:lvl6pPr>
            <a:lvl7pPr marL="14187971" indent="0">
              <a:buNone/>
              <a:defRPr sz="4700"/>
            </a:lvl7pPr>
            <a:lvl8pPr marL="16552631" indent="0">
              <a:buNone/>
              <a:defRPr sz="4700"/>
            </a:lvl8pPr>
            <a:lvl9pPr marL="18917290" indent="0">
              <a:buNone/>
              <a:defRPr sz="4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AD9D-42A5-4969-8D86-5759E4D122E2}" type="datetimeFigureOut">
              <a:rPr kumimoji="1" lang="ja-JP" altLang="en-US" smtClean="0"/>
              <a:t>2012/5/6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DE94-9A2D-48C7-B1C8-B2491E3C7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49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57134" y="32764095"/>
            <a:ext cx="21602700" cy="3867987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7057134" y="4182189"/>
            <a:ext cx="21602700" cy="28083510"/>
          </a:xfrm>
        </p:spPr>
        <p:txBody>
          <a:bodyPr/>
          <a:lstStyle>
            <a:lvl1pPr marL="0" indent="0">
              <a:buNone/>
              <a:defRPr sz="16600"/>
            </a:lvl1pPr>
            <a:lvl2pPr marL="2364659" indent="0">
              <a:buNone/>
              <a:defRPr sz="14500"/>
            </a:lvl2pPr>
            <a:lvl3pPr marL="4729319" indent="0">
              <a:buNone/>
              <a:defRPr sz="12400"/>
            </a:lvl3pPr>
            <a:lvl4pPr marL="7093983" indent="0">
              <a:buNone/>
              <a:defRPr sz="10400"/>
            </a:lvl4pPr>
            <a:lvl5pPr marL="9458653" indent="0">
              <a:buNone/>
              <a:defRPr sz="10400"/>
            </a:lvl5pPr>
            <a:lvl6pPr marL="11823312" indent="0">
              <a:buNone/>
              <a:defRPr sz="10400"/>
            </a:lvl6pPr>
            <a:lvl7pPr marL="14187971" indent="0">
              <a:buNone/>
              <a:defRPr sz="10400"/>
            </a:lvl7pPr>
            <a:lvl8pPr marL="16552631" indent="0">
              <a:buNone/>
              <a:defRPr sz="10400"/>
            </a:lvl8pPr>
            <a:lvl9pPr marL="18917290" indent="0">
              <a:buNone/>
              <a:defRPr sz="104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57134" y="36632082"/>
            <a:ext cx="21602700" cy="5493183"/>
          </a:xfrm>
        </p:spPr>
        <p:txBody>
          <a:bodyPr/>
          <a:lstStyle>
            <a:lvl1pPr marL="0" indent="0">
              <a:buNone/>
              <a:defRPr sz="7200"/>
            </a:lvl1pPr>
            <a:lvl2pPr marL="2364659" indent="0">
              <a:buNone/>
              <a:defRPr sz="6200"/>
            </a:lvl2pPr>
            <a:lvl3pPr marL="4729319" indent="0">
              <a:buNone/>
              <a:defRPr sz="5200"/>
            </a:lvl3pPr>
            <a:lvl4pPr marL="7093983" indent="0">
              <a:buNone/>
              <a:defRPr sz="4700"/>
            </a:lvl4pPr>
            <a:lvl5pPr marL="9458653" indent="0">
              <a:buNone/>
              <a:defRPr sz="4700"/>
            </a:lvl5pPr>
            <a:lvl6pPr marL="11823312" indent="0">
              <a:buNone/>
              <a:defRPr sz="4700"/>
            </a:lvl6pPr>
            <a:lvl7pPr marL="14187971" indent="0">
              <a:buNone/>
              <a:defRPr sz="4700"/>
            </a:lvl7pPr>
            <a:lvl8pPr marL="16552631" indent="0">
              <a:buNone/>
              <a:defRPr sz="4700"/>
            </a:lvl8pPr>
            <a:lvl9pPr marL="18917290" indent="0">
              <a:buNone/>
              <a:defRPr sz="4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AD9D-42A5-4969-8D86-5759E4D122E2}" type="datetimeFigureOut">
              <a:rPr kumimoji="1" lang="ja-JP" altLang="en-US" smtClean="0"/>
              <a:t>2012/5/6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DE94-9A2D-48C7-B1C8-B2491E3C7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34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800225" y="1874404"/>
            <a:ext cx="32404050" cy="7800975"/>
          </a:xfrm>
          <a:prstGeom prst="rect">
            <a:avLst/>
          </a:prstGeom>
        </p:spPr>
        <p:txBody>
          <a:bodyPr vert="horz" lIns="472938" tIns="236461" rIns="472938" bIns="23646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800225" y="10921389"/>
            <a:ext cx="32404050" cy="30889697"/>
          </a:xfrm>
          <a:prstGeom prst="rect">
            <a:avLst/>
          </a:prstGeom>
        </p:spPr>
        <p:txBody>
          <a:bodyPr vert="horz" lIns="472938" tIns="236461" rIns="472938" bIns="23646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800225" y="43382092"/>
            <a:ext cx="8401050" cy="2491978"/>
          </a:xfrm>
          <a:prstGeom prst="rect">
            <a:avLst/>
          </a:prstGeom>
        </p:spPr>
        <p:txBody>
          <a:bodyPr vert="horz" lIns="472938" tIns="236461" rIns="472938" bIns="236461" rtlCol="0" anchor="ctr"/>
          <a:lstStyle>
            <a:lvl1pPr algn="l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8AD9D-42A5-4969-8D86-5759E4D122E2}" type="datetimeFigureOut">
              <a:rPr kumimoji="1" lang="ja-JP" altLang="en-US" smtClean="0"/>
              <a:t>2012/5/6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2301538" y="43382092"/>
            <a:ext cx="11401425" cy="2491978"/>
          </a:xfrm>
          <a:prstGeom prst="rect">
            <a:avLst/>
          </a:prstGeom>
        </p:spPr>
        <p:txBody>
          <a:bodyPr vert="horz" lIns="472938" tIns="236461" rIns="472938" bIns="236461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5803225" y="43382092"/>
            <a:ext cx="8401050" cy="2491978"/>
          </a:xfrm>
          <a:prstGeom prst="rect">
            <a:avLst/>
          </a:prstGeom>
        </p:spPr>
        <p:txBody>
          <a:bodyPr vert="horz" lIns="472938" tIns="236461" rIns="472938" bIns="236461" rtlCol="0" anchor="ctr"/>
          <a:lstStyle>
            <a:lvl1pPr algn="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DE94-9A2D-48C7-B1C8-B2491E3C7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76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729319" rtl="0" eaLnBrk="1" latinLnBrk="0" hangingPunct="1">
        <a:spcBef>
          <a:spcPct val="0"/>
        </a:spcBef>
        <a:buNone/>
        <a:defRPr kumimoji="1"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3498" indent="-1773498" algn="l" defTabSz="4729319" rtl="0" eaLnBrk="1" latinLnBrk="0" hangingPunct="1">
        <a:spcBef>
          <a:spcPct val="20000"/>
        </a:spcBef>
        <a:buFont typeface="Arial" pitchFamily="34" charset="0"/>
        <a:buChar char="•"/>
        <a:defRPr kumimoji="1"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42577" indent="-1477918" algn="l" defTabSz="4729319" rtl="0" eaLnBrk="1" latinLnBrk="0" hangingPunct="1">
        <a:spcBef>
          <a:spcPct val="20000"/>
        </a:spcBef>
        <a:buFont typeface="Arial" pitchFamily="34" charset="0"/>
        <a:buChar char="–"/>
        <a:defRPr kumimoji="1" sz="14500" kern="1200">
          <a:solidFill>
            <a:schemeClr val="tx1"/>
          </a:solidFill>
          <a:latin typeface="+mn-lt"/>
          <a:ea typeface="+mn-ea"/>
          <a:cs typeface="+mn-cs"/>
        </a:defRPr>
      </a:lvl2pPr>
      <a:lvl3pPr marL="5911656" indent="-1182332" algn="l" defTabSz="4729319" rtl="0" eaLnBrk="1" latinLnBrk="0" hangingPunct="1">
        <a:spcBef>
          <a:spcPct val="20000"/>
        </a:spcBef>
        <a:buFont typeface="Arial" pitchFamily="34" charset="0"/>
        <a:buChar char="•"/>
        <a:defRPr kumimoji="1" sz="12400" kern="1200">
          <a:solidFill>
            <a:schemeClr val="tx1"/>
          </a:solidFill>
          <a:latin typeface="+mn-lt"/>
          <a:ea typeface="+mn-ea"/>
          <a:cs typeface="+mn-cs"/>
        </a:defRPr>
      </a:lvl3pPr>
      <a:lvl4pPr marL="8276315" indent="-1182332" algn="l" defTabSz="4729319" rtl="0" eaLnBrk="1" latinLnBrk="0" hangingPunct="1">
        <a:spcBef>
          <a:spcPct val="20000"/>
        </a:spcBef>
        <a:buFont typeface="Arial" pitchFamily="34" charset="0"/>
        <a:buChar char="–"/>
        <a:defRPr kumimoji="1"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40975" indent="-1182332" algn="l" defTabSz="4729319" rtl="0" eaLnBrk="1" latinLnBrk="0" hangingPunct="1">
        <a:spcBef>
          <a:spcPct val="20000"/>
        </a:spcBef>
        <a:buFont typeface="Arial" pitchFamily="34" charset="0"/>
        <a:buChar char="»"/>
        <a:defRPr kumimoji="1"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3005634" indent="-1182332" algn="l" defTabSz="4729319" rtl="0" eaLnBrk="1" latinLnBrk="0" hangingPunct="1">
        <a:spcBef>
          <a:spcPct val="20000"/>
        </a:spcBef>
        <a:buFont typeface="Arial" pitchFamily="34" charset="0"/>
        <a:buChar char="•"/>
        <a:defRPr kumimoji="1"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70299" indent="-1182332" algn="l" defTabSz="4729319" rtl="0" eaLnBrk="1" latinLnBrk="0" hangingPunct="1">
        <a:spcBef>
          <a:spcPct val="20000"/>
        </a:spcBef>
        <a:buFont typeface="Arial" pitchFamily="34" charset="0"/>
        <a:buChar char="•"/>
        <a:defRPr kumimoji="1"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734963" indent="-1182332" algn="l" defTabSz="4729319" rtl="0" eaLnBrk="1" latinLnBrk="0" hangingPunct="1">
        <a:spcBef>
          <a:spcPct val="20000"/>
        </a:spcBef>
        <a:buFont typeface="Arial" pitchFamily="34" charset="0"/>
        <a:buChar char="•"/>
        <a:defRPr kumimoji="1"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099628" indent="-1182332" algn="l" defTabSz="4729319" rtl="0" eaLnBrk="1" latinLnBrk="0" hangingPunct="1">
        <a:spcBef>
          <a:spcPct val="20000"/>
        </a:spcBef>
        <a:buFont typeface="Arial" pitchFamily="34" charset="0"/>
        <a:buChar char="•"/>
        <a:defRPr kumimoji="1"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729319" rtl="0" eaLnBrk="1" latinLnBrk="0" hangingPunct="1">
        <a:defRPr kumimoji="1"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64659" algn="l" defTabSz="4729319" rtl="0" eaLnBrk="1" latinLnBrk="0" hangingPunct="1">
        <a:defRPr kumimoji="1"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29319" algn="l" defTabSz="4729319" rtl="0" eaLnBrk="1" latinLnBrk="0" hangingPunct="1">
        <a:defRPr kumimoji="1"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93983" algn="l" defTabSz="4729319" rtl="0" eaLnBrk="1" latinLnBrk="0" hangingPunct="1">
        <a:defRPr kumimoji="1"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58653" algn="l" defTabSz="4729319" rtl="0" eaLnBrk="1" latinLnBrk="0" hangingPunct="1">
        <a:defRPr kumimoji="1"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823312" algn="l" defTabSz="4729319" rtl="0" eaLnBrk="1" latinLnBrk="0" hangingPunct="1">
        <a:defRPr kumimoji="1"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87971" algn="l" defTabSz="4729319" rtl="0" eaLnBrk="1" latinLnBrk="0" hangingPunct="1">
        <a:defRPr kumimoji="1"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552631" algn="l" defTabSz="4729319" rtl="0" eaLnBrk="1" latinLnBrk="0" hangingPunct="1">
        <a:defRPr kumimoji="1"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917290" algn="l" defTabSz="4729319" rtl="0" eaLnBrk="1" latinLnBrk="0" hangingPunct="1">
        <a:defRPr kumimoji="1"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omments" Target="../comments/comment1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6119547" y="6785251"/>
            <a:ext cx="19470633" cy="256541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9600" b="1" dirty="0" smtClean="0">
              <a:solidFill>
                <a:schemeClr val="tx1"/>
              </a:solidFill>
            </a:endParaRPr>
          </a:p>
          <a:p>
            <a:endParaRPr lang="en-US" altLang="ja-JP" sz="9600" b="1" dirty="0" smtClean="0">
              <a:solidFill>
                <a:schemeClr val="tx1"/>
              </a:solidFill>
            </a:endParaRPr>
          </a:p>
          <a:p>
            <a:endParaRPr lang="en-US" altLang="ja-JP" sz="9600" b="1" dirty="0" smtClean="0">
              <a:solidFill>
                <a:schemeClr val="tx1"/>
              </a:solidFill>
            </a:endParaRPr>
          </a:p>
          <a:p>
            <a:endParaRPr lang="en-US" altLang="ja-JP" sz="7200" b="1" dirty="0" smtClean="0">
              <a:solidFill>
                <a:schemeClr val="tx1"/>
              </a:solidFill>
            </a:endParaRPr>
          </a:p>
          <a:p>
            <a:endParaRPr lang="en-US" altLang="ja-JP" sz="7200" b="1" dirty="0" smtClean="0">
              <a:solidFill>
                <a:schemeClr val="tx1"/>
              </a:solidFill>
            </a:endParaRPr>
          </a:p>
          <a:p>
            <a:endParaRPr lang="en-US" altLang="ja-JP" sz="9600" b="1" dirty="0" smtClean="0">
              <a:solidFill>
                <a:schemeClr val="tx1"/>
              </a:solidFill>
            </a:endParaRPr>
          </a:p>
          <a:p>
            <a:endParaRPr lang="en-US" altLang="ja-JP" sz="9600" b="1" dirty="0" smtClean="0">
              <a:solidFill>
                <a:schemeClr val="tx1"/>
              </a:solidFill>
            </a:endParaRPr>
          </a:p>
          <a:p>
            <a:endParaRPr lang="en-US" altLang="ja-JP" sz="9600" b="1" dirty="0" smtClean="0">
              <a:solidFill>
                <a:schemeClr val="tx1"/>
              </a:solidFill>
            </a:endParaRPr>
          </a:p>
          <a:p>
            <a:endParaRPr lang="en-US" altLang="ja-JP" sz="9600" b="1" dirty="0" smtClean="0">
              <a:solidFill>
                <a:schemeClr val="tx1"/>
              </a:solidFill>
            </a:endParaRPr>
          </a:p>
          <a:p>
            <a:endParaRPr lang="en-US" altLang="ja-JP" sz="9600" b="1" dirty="0" smtClean="0">
              <a:solidFill>
                <a:schemeClr val="tx1"/>
              </a:solidFill>
            </a:endParaRPr>
          </a:p>
          <a:p>
            <a:endParaRPr lang="en-US" altLang="ja-JP" sz="9600" b="1" dirty="0" smtClean="0">
              <a:solidFill>
                <a:schemeClr val="tx1"/>
              </a:solidFill>
            </a:endParaRPr>
          </a:p>
          <a:p>
            <a:endParaRPr lang="en-US" altLang="ja-JP" sz="9600" b="1" dirty="0" smtClean="0">
              <a:solidFill>
                <a:schemeClr val="tx1"/>
              </a:solidFill>
            </a:endParaRPr>
          </a:p>
          <a:p>
            <a:endParaRPr lang="en-US" altLang="ja-JP" sz="9600" b="1" dirty="0" smtClean="0">
              <a:solidFill>
                <a:schemeClr val="tx1"/>
              </a:solidFill>
            </a:endParaRPr>
          </a:p>
          <a:p>
            <a:endParaRPr lang="en-US" altLang="ja-JP" sz="9600" b="1" dirty="0" smtClean="0">
              <a:solidFill>
                <a:schemeClr val="tx1"/>
              </a:solidFill>
            </a:endParaRPr>
          </a:p>
          <a:p>
            <a:endParaRPr lang="en-US" altLang="ja-JP" sz="9600" b="1" dirty="0" smtClean="0">
              <a:solidFill>
                <a:schemeClr val="tx1"/>
              </a:solidFill>
            </a:endParaRPr>
          </a:p>
          <a:p>
            <a:endParaRPr lang="en-US" altLang="ja-JP" sz="9600" b="1" dirty="0" smtClean="0">
              <a:solidFill>
                <a:schemeClr val="tx1"/>
              </a:solidFill>
            </a:endParaRPr>
          </a:p>
          <a:p>
            <a:endParaRPr lang="en-US" altLang="ja-JP" sz="9600" b="1" dirty="0" smtClean="0">
              <a:solidFill>
                <a:schemeClr val="tx1"/>
              </a:solidFill>
            </a:endParaRPr>
          </a:p>
          <a:p>
            <a:endParaRPr lang="en-US" altLang="ja-JP" sz="9600" b="1" dirty="0" smtClean="0">
              <a:solidFill>
                <a:schemeClr val="tx1"/>
              </a:solidFill>
            </a:endParaRPr>
          </a:p>
          <a:p>
            <a:endParaRPr lang="en-US" altLang="ja-JP" sz="9600" b="1" dirty="0" smtClean="0">
              <a:solidFill>
                <a:schemeClr val="tx1"/>
              </a:solidFill>
            </a:endParaRPr>
          </a:p>
          <a:p>
            <a:endParaRPr lang="en-US" altLang="ja-JP" sz="9600" b="1" dirty="0" smtClean="0">
              <a:solidFill>
                <a:schemeClr val="tx1"/>
              </a:solidFill>
            </a:endParaRPr>
          </a:p>
          <a:p>
            <a:endParaRPr lang="en-US" altLang="ja-JP" sz="9600" b="1" dirty="0" smtClean="0">
              <a:solidFill>
                <a:schemeClr val="tx1"/>
              </a:solidFill>
            </a:endParaRPr>
          </a:p>
          <a:p>
            <a:endParaRPr lang="en-US" altLang="ja-JP" sz="9600" b="1" dirty="0" smtClean="0">
              <a:solidFill>
                <a:schemeClr val="tx1"/>
              </a:solidFill>
            </a:endParaRPr>
          </a:p>
          <a:p>
            <a:endParaRPr lang="en-US" altLang="ja-JP" sz="9600" b="1" dirty="0" smtClean="0">
              <a:solidFill>
                <a:schemeClr val="tx1"/>
              </a:solidFill>
            </a:endParaRPr>
          </a:p>
          <a:p>
            <a:endParaRPr lang="en-US" altLang="ja-JP" sz="9600" b="1" dirty="0" smtClean="0">
              <a:solidFill>
                <a:schemeClr val="tx1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67" y="864421"/>
            <a:ext cx="2474832" cy="247483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正方形/長方形 4"/>
          <p:cNvSpPr/>
          <p:nvPr/>
        </p:nvSpPr>
        <p:spPr>
          <a:xfrm>
            <a:off x="5538546" y="3907061"/>
            <a:ext cx="257131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6000" dirty="0" err="1" smtClean="0">
                <a:solidFill>
                  <a:schemeClr val="bg1">
                    <a:lumMod val="95000"/>
                  </a:schemeClr>
                </a:solidFill>
              </a:rPr>
              <a:t>Ohara</a:t>
            </a:r>
            <a:r>
              <a:rPr lang="en-US" altLang="ja-JP" sz="6000" dirty="0" smtClean="0">
                <a:solidFill>
                  <a:schemeClr val="bg1">
                    <a:lumMod val="95000"/>
                  </a:schemeClr>
                </a:solidFill>
              </a:rPr>
              <a:t> C</a:t>
            </a:r>
            <a:r>
              <a:rPr lang="ja-JP" altLang="en-US" sz="6000" dirty="0" smtClean="0">
                <a:solidFill>
                  <a:schemeClr val="bg1">
                    <a:lumMod val="95000"/>
                  </a:schemeClr>
                </a:solidFill>
              </a:rPr>
              <a:t>（</a:t>
            </a:r>
            <a:r>
              <a:rPr lang="en-US" altLang="ja-JP" sz="6000" dirty="0" smtClean="0">
                <a:solidFill>
                  <a:schemeClr val="bg1">
                    <a:lumMod val="95000"/>
                  </a:schemeClr>
                </a:solidFill>
              </a:rPr>
              <a:t>Mph</a:t>
            </a:r>
            <a:r>
              <a:rPr lang="ja-JP" altLang="en-US" sz="6000" dirty="0" smtClean="0">
                <a:solidFill>
                  <a:schemeClr val="bg1">
                    <a:lumMod val="95000"/>
                  </a:schemeClr>
                </a:solidFill>
              </a:rPr>
              <a:t>）</a:t>
            </a:r>
            <a:r>
              <a:rPr lang="en-US" altLang="ja-JP" sz="6000" dirty="0" smtClean="0">
                <a:solidFill>
                  <a:schemeClr val="bg1">
                    <a:lumMod val="95000"/>
                  </a:schemeClr>
                </a:solidFill>
              </a:rPr>
              <a:t>, Murata</a:t>
            </a:r>
            <a:r>
              <a:rPr lang="ja-JP" altLang="en-US" sz="6000" dirty="0" smtClean="0">
                <a:solidFill>
                  <a:schemeClr val="bg1">
                    <a:lumMod val="95000"/>
                  </a:schemeClr>
                </a:solidFill>
              </a:rPr>
              <a:t>　</a:t>
            </a:r>
            <a:r>
              <a:rPr lang="en-US" altLang="ja-JP" sz="6000" dirty="0" smtClean="0">
                <a:solidFill>
                  <a:schemeClr val="bg1">
                    <a:lumMod val="95000"/>
                  </a:schemeClr>
                </a:solidFill>
              </a:rPr>
              <a:t>A</a:t>
            </a:r>
            <a:r>
              <a:rPr lang="ja-JP" altLang="en-US" sz="6000" dirty="0" smtClean="0">
                <a:solidFill>
                  <a:schemeClr val="bg1">
                    <a:lumMod val="95000"/>
                  </a:schemeClr>
                </a:solidFill>
              </a:rPr>
              <a:t>（</a:t>
            </a:r>
            <a:r>
              <a:rPr lang="en-US" altLang="ja-JP" sz="6000" dirty="0" smtClean="0">
                <a:solidFill>
                  <a:schemeClr val="bg1">
                    <a:lumMod val="95000"/>
                  </a:schemeClr>
                </a:solidFill>
              </a:rPr>
              <a:t>MD</a:t>
            </a:r>
            <a:r>
              <a:rPr lang="ja-JP" altLang="en-US" sz="6000" dirty="0" smtClean="0">
                <a:solidFill>
                  <a:schemeClr val="bg1">
                    <a:lumMod val="95000"/>
                  </a:schemeClr>
                </a:solidFill>
              </a:rPr>
              <a:t>）</a:t>
            </a:r>
            <a:r>
              <a:rPr lang="en-US" altLang="ja-JP" sz="6000" dirty="0" smtClean="0">
                <a:solidFill>
                  <a:schemeClr val="bg1">
                    <a:lumMod val="95000"/>
                  </a:schemeClr>
                </a:solidFill>
              </a:rPr>
              <a:t>, Inoue  M</a:t>
            </a:r>
            <a:r>
              <a:rPr lang="ja-JP" altLang="en-US" sz="6000" dirty="0" smtClean="0">
                <a:solidFill>
                  <a:schemeClr val="bg1">
                    <a:lumMod val="95000"/>
                  </a:schemeClr>
                </a:solidFill>
              </a:rPr>
              <a:t>（</a:t>
            </a:r>
            <a:r>
              <a:rPr lang="en-US" altLang="ja-JP" sz="6000" dirty="0" err="1" smtClean="0">
                <a:solidFill>
                  <a:schemeClr val="bg1">
                    <a:lumMod val="95000"/>
                  </a:schemeClr>
                </a:solidFill>
              </a:rPr>
              <a:t>MD,PhD</a:t>
            </a:r>
            <a:r>
              <a:rPr lang="ja-JP" altLang="en-US" sz="6000" dirty="0" smtClean="0">
                <a:solidFill>
                  <a:schemeClr val="bg1">
                    <a:lumMod val="95000"/>
                  </a:schemeClr>
                </a:solidFill>
              </a:rPr>
              <a:t>）</a:t>
            </a:r>
            <a:r>
              <a:rPr lang="en-US" altLang="ja-JP" sz="6000" dirty="0" smtClean="0">
                <a:solidFill>
                  <a:schemeClr val="bg1">
                    <a:lumMod val="95000"/>
                  </a:schemeClr>
                </a:solidFill>
              </a:rPr>
              <a:t>,</a:t>
            </a:r>
            <a:r>
              <a:rPr lang="ja-JP" altLang="en-US" sz="6000" dirty="0" smtClean="0">
                <a:solidFill>
                  <a:schemeClr val="bg1">
                    <a:lumMod val="95000"/>
                  </a:schemeClr>
                </a:solidFill>
              </a:rPr>
              <a:t>　</a:t>
            </a:r>
            <a:r>
              <a:rPr lang="en-US" altLang="ja-JP" sz="6000" dirty="0" smtClean="0">
                <a:solidFill>
                  <a:schemeClr val="bg1">
                    <a:lumMod val="95000"/>
                  </a:schemeClr>
                </a:solidFill>
              </a:rPr>
              <a:t>Inoue K</a:t>
            </a:r>
            <a:r>
              <a:rPr lang="ja-JP" altLang="en-US" sz="6000" dirty="0" smtClean="0">
                <a:solidFill>
                  <a:schemeClr val="bg1">
                    <a:lumMod val="95000"/>
                  </a:schemeClr>
                </a:solidFill>
              </a:rPr>
              <a:t>（</a:t>
            </a:r>
            <a:r>
              <a:rPr lang="en-US" altLang="ja-JP" sz="6000" dirty="0" err="1" smtClean="0">
                <a:solidFill>
                  <a:schemeClr val="bg1">
                    <a:lumMod val="95000"/>
                  </a:schemeClr>
                </a:solidFill>
              </a:rPr>
              <a:t>MD,PhD</a:t>
            </a:r>
            <a:r>
              <a:rPr lang="ja-JP" altLang="en-US" sz="6000" dirty="0" smtClean="0">
                <a:solidFill>
                  <a:schemeClr val="bg1">
                    <a:lumMod val="95000"/>
                  </a:schemeClr>
                </a:solidFill>
              </a:rPr>
              <a:t>）</a:t>
            </a:r>
            <a:endParaRPr lang="en-US" altLang="ja-JP" sz="9600" b="1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1" y="6955842"/>
            <a:ext cx="15914018" cy="11664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9600" b="1" dirty="0" smtClean="0">
              <a:solidFill>
                <a:schemeClr val="tx1"/>
              </a:solidFill>
            </a:endParaRPr>
          </a:p>
          <a:p>
            <a:endParaRPr kumimoji="1" lang="en-US" altLang="ja-JP" sz="9600" b="1" dirty="0" smtClean="0">
              <a:solidFill>
                <a:schemeClr val="tx1"/>
              </a:solidFill>
            </a:endParaRPr>
          </a:p>
          <a:p>
            <a:endParaRPr kumimoji="1" lang="en-US" altLang="ja-JP" sz="9600" b="1" dirty="0" smtClean="0">
              <a:solidFill>
                <a:schemeClr val="tx1"/>
              </a:solidFill>
            </a:endParaRPr>
          </a:p>
          <a:p>
            <a:endParaRPr kumimoji="1" lang="en-US" altLang="ja-JP" sz="9600" b="1" dirty="0" smtClean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2883" y="25005245"/>
            <a:ext cx="15521135" cy="21015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b="1" dirty="0" smtClean="0">
              <a:solidFill>
                <a:schemeClr val="tx1"/>
              </a:solidFill>
            </a:endParaRPr>
          </a:p>
          <a:p>
            <a:endParaRPr kumimoji="1" lang="en-US" altLang="ja-JP" b="1" dirty="0" smtClean="0">
              <a:solidFill>
                <a:schemeClr val="tx1"/>
              </a:solidFill>
            </a:endParaRPr>
          </a:p>
          <a:p>
            <a:r>
              <a:rPr kumimoji="1" lang="en-US" altLang="ja-JP" b="1" dirty="0" smtClean="0">
                <a:solidFill>
                  <a:schemeClr val="tx1"/>
                </a:solidFill>
              </a:rPr>
              <a:t> </a:t>
            </a:r>
          </a:p>
          <a:p>
            <a:endParaRPr kumimoji="1" lang="en-US" altLang="ja-JP" b="1" dirty="0" smtClean="0">
              <a:solidFill>
                <a:schemeClr val="tx1"/>
              </a:solidFill>
            </a:endParaRPr>
          </a:p>
          <a:p>
            <a:r>
              <a:rPr kumimoji="1" lang="en-US" altLang="ja-JP" b="1" dirty="0" smtClean="0">
                <a:solidFill>
                  <a:schemeClr val="tx1"/>
                </a:solidFill>
              </a:rPr>
              <a:t>                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endParaRPr lang="en-US" altLang="ja-JP" b="1" dirty="0" smtClean="0">
              <a:solidFill>
                <a:schemeClr val="tx1"/>
              </a:solidFill>
            </a:endParaRPr>
          </a:p>
          <a:p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6227717" y="43147957"/>
            <a:ext cx="19389894" cy="24268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 smtClean="0">
                <a:solidFill>
                  <a:schemeClr val="tx1"/>
                </a:solidFill>
              </a:rPr>
              <a:t>Persons with undiagnosed diabetes have worse profiles of cardiovascular and metabolic predictors than those with known diabetes. Undiagnosed diabetes should also be recognized as a condition with these risks.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  <p:graphicFrame>
        <p:nvGraphicFramePr>
          <p:cNvPr id="1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2732987"/>
              </p:ext>
            </p:extLst>
          </p:nvPr>
        </p:nvGraphicFramePr>
        <p:xfrm>
          <a:off x="28684884" y="10193474"/>
          <a:ext cx="6607681" cy="622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5" name="正方形/長方形 154"/>
          <p:cNvSpPr/>
          <p:nvPr/>
        </p:nvSpPr>
        <p:spPr>
          <a:xfrm>
            <a:off x="16206611" y="33723575"/>
            <a:ext cx="19482060" cy="89970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400" b="1" dirty="0">
              <a:solidFill>
                <a:schemeClr val="tx1"/>
              </a:solidFill>
            </a:endParaRPr>
          </a:p>
          <a:p>
            <a:endParaRPr lang="en-US" altLang="ja-JP" sz="2400" dirty="0" smtClean="0">
              <a:solidFill>
                <a:schemeClr val="tx1"/>
              </a:solidFill>
            </a:endParaRPr>
          </a:p>
          <a:p>
            <a:endParaRPr lang="en-US" altLang="ja-JP" sz="2400" dirty="0">
              <a:solidFill>
                <a:schemeClr val="tx1"/>
              </a:solidFill>
            </a:endParaRPr>
          </a:p>
          <a:p>
            <a:endParaRPr lang="en-US" altLang="ja-JP" sz="3200" b="1" dirty="0" smtClean="0">
              <a:solidFill>
                <a:schemeClr val="tx1"/>
              </a:solidFill>
            </a:endParaRPr>
          </a:p>
          <a:p>
            <a:endParaRPr lang="en-US" altLang="ja-JP" sz="3200" b="1" dirty="0" smtClean="0">
              <a:solidFill>
                <a:schemeClr val="tx1"/>
              </a:solidFill>
            </a:endParaRPr>
          </a:p>
          <a:p>
            <a:pPr algn="just">
              <a:spcAft>
                <a:spcPts val="0"/>
              </a:spcAft>
            </a:pPr>
            <a:r>
              <a:rPr lang="ja-JP" altLang="en-US" sz="3600" b="1" kern="100" dirty="0" smtClean="0">
                <a:solidFill>
                  <a:schemeClr val="tx1"/>
                </a:solidFill>
                <a:latin typeface="Century"/>
                <a:ea typeface="ＭＳ 明朝"/>
                <a:cs typeface="Times New Roman"/>
              </a:rPr>
              <a:t>　</a:t>
            </a:r>
            <a:endParaRPr lang="en-US" altLang="ja-JP" b="1" dirty="0">
              <a:solidFill>
                <a:schemeClr val="tx1"/>
              </a:solidFill>
            </a:endParaRPr>
          </a:p>
          <a:p>
            <a:endParaRPr kumimoji="1" lang="ja-JP" altLang="en-US" b="1" dirty="0">
              <a:solidFill>
                <a:schemeClr val="tx1"/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5765" y="4414892"/>
            <a:ext cx="824880" cy="82488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softEdge">
            <a:bevelT/>
          </a:sp3d>
        </p:spPr>
      </p:pic>
      <p:sp>
        <p:nvSpPr>
          <p:cNvPr id="183" name="テキスト ボックス 182"/>
          <p:cNvSpPr txBox="1"/>
          <p:nvPr/>
        </p:nvSpPr>
        <p:spPr>
          <a:xfrm>
            <a:off x="830109" y="34919610"/>
            <a:ext cx="8659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4000" b="1" dirty="0" smtClean="0"/>
          </a:p>
        </p:txBody>
      </p:sp>
      <p:sp>
        <p:nvSpPr>
          <p:cNvPr id="38" name="右矢印 37"/>
          <p:cNvSpPr/>
          <p:nvPr/>
        </p:nvSpPr>
        <p:spPr>
          <a:xfrm>
            <a:off x="26098425" y="7534419"/>
            <a:ext cx="978408" cy="4846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16424443" y="7372720"/>
            <a:ext cx="11989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 smtClean="0"/>
              <a:t>Table1  Subject Characteristics</a:t>
            </a:r>
            <a:endParaRPr kumimoji="1" lang="ja-JP" altLang="en-US" sz="3600" b="1" dirty="0"/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28659434" y="7331152"/>
            <a:ext cx="69880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 smtClean="0"/>
              <a:t>Figure1 </a:t>
            </a:r>
            <a:r>
              <a:rPr lang="en-US" altLang="ja-JP" sz="3600" dirty="0"/>
              <a:t>Frequencies of subjects who had worse profiles of cardiovascular and metabolic markers according to the four categories</a:t>
            </a:r>
            <a:br>
              <a:rPr lang="en-US" altLang="ja-JP" sz="3600" dirty="0"/>
            </a:br>
            <a:endParaRPr kumimoji="1" lang="ja-JP" altLang="en-US" sz="3600" b="1" dirty="0"/>
          </a:p>
        </p:txBody>
      </p:sp>
      <p:sp>
        <p:nvSpPr>
          <p:cNvPr id="188" name="テキスト ボックス 187"/>
          <p:cNvSpPr txBox="1"/>
          <p:nvPr/>
        </p:nvSpPr>
        <p:spPr>
          <a:xfrm>
            <a:off x="16370729" y="17558733"/>
            <a:ext cx="973711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 smtClean="0"/>
              <a:t>Table2</a:t>
            </a:r>
            <a:r>
              <a:rPr lang="en-US" altLang="ja-JP" sz="3200" b="1" dirty="0" smtClean="0"/>
              <a:t>  </a:t>
            </a:r>
            <a:r>
              <a:rPr lang="en-US" altLang="ja-JP" sz="3200" b="1" dirty="0"/>
              <a:t>Comparison of cardiovascular </a:t>
            </a:r>
            <a:r>
              <a:rPr lang="en-US" altLang="ja-JP" sz="3200" b="1" dirty="0" smtClean="0"/>
              <a:t> and </a:t>
            </a:r>
            <a:r>
              <a:rPr lang="en-US" altLang="ja-JP" sz="3200" b="1" dirty="0"/>
              <a:t>metabolic markers between known and undiagnosed diabetes according to age </a:t>
            </a:r>
            <a:r>
              <a:rPr lang="en-US" altLang="ja-JP" sz="3200" b="1" dirty="0" smtClean="0"/>
              <a:t>(&lt;60.5, </a:t>
            </a:r>
            <a:r>
              <a:rPr lang="ja-JP" altLang="en-US" sz="3200" b="1" dirty="0" smtClean="0"/>
              <a:t>≧</a:t>
            </a:r>
            <a:r>
              <a:rPr lang="en-US" altLang="ja-JP" sz="3200" b="1" dirty="0" smtClean="0"/>
              <a:t>60.5 </a:t>
            </a:r>
            <a:r>
              <a:rPr lang="en-US" altLang="ja-JP" sz="3200" b="1" dirty="0"/>
              <a:t>years</a:t>
            </a:r>
            <a:r>
              <a:rPr lang="en-US" altLang="ja-JP" sz="3200" b="1" dirty="0" smtClean="0"/>
              <a:t>)</a:t>
            </a:r>
            <a:endParaRPr lang="ja-JP" altLang="ja-JP" sz="3200" b="1" dirty="0"/>
          </a:p>
          <a:p>
            <a:r>
              <a:rPr lang="en-US" altLang="ja-JP" sz="3600" b="1" dirty="0"/>
              <a:t> </a:t>
            </a:r>
            <a:endParaRPr lang="ja-JP" altLang="ja-JP" sz="3600" dirty="0"/>
          </a:p>
          <a:p>
            <a:r>
              <a:rPr lang="en-US" altLang="ja-JP" sz="3600" b="1" dirty="0"/>
              <a:t> </a:t>
            </a:r>
            <a:endParaRPr lang="ja-JP" altLang="ja-JP" sz="3600" dirty="0"/>
          </a:p>
          <a:p>
            <a:r>
              <a:rPr lang="en-US" altLang="ja-JP" sz="3600" dirty="0"/>
              <a:t> </a:t>
            </a:r>
            <a:endParaRPr lang="ja-JP" altLang="ja-JP" sz="3600" dirty="0"/>
          </a:p>
        </p:txBody>
      </p:sp>
      <p:sp>
        <p:nvSpPr>
          <p:cNvPr id="191" name="テキスト ボックス 190"/>
          <p:cNvSpPr txBox="1"/>
          <p:nvPr/>
        </p:nvSpPr>
        <p:spPr>
          <a:xfrm>
            <a:off x="27076832" y="17558733"/>
            <a:ext cx="851334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 Table3</a:t>
            </a:r>
            <a:r>
              <a:rPr lang="en-US" altLang="ja-JP" sz="3200" b="1" dirty="0"/>
              <a:t>  Comparison of cardiovascular </a:t>
            </a:r>
            <a:r>
              <a:rPr lang="en-US" altLang="ja-JP" sz="3200" b="1" dirty="0" smtClean="0"/>
              <a:t> and </a:t>
            </a:r>
            <a:r>
              <a:rPr lang="en-US" altLang="ja-JP" sz="3200" b="1" dirty="0"/>
              <a:t>metabolic markers between known/poor control (HbA1c &gt;=7.0%) and undiagnosed diabetes</a:t>
            </a:r>
            <a:r>
              <a:rPr lang="en-US" altLang="ja-JP" sz="3200" dirty="0"/>
              <a:t>    </a:t>
            </a:r>
            <a:endParaRPr lang="ja-JP" altLang="ja-JP" sz="3200" dirty="0"/>
          </a:p>
          <a:p>
            <a:r>
              <a:rPr lang="ja-JP" altLang="en-US" sz="3200" b="1" dirty="0"/>
              <a:t>　</a:t>
            </a:r>
            <a:endParaRPr lang="en-US" altLang="ja-JP" sz="3200" b="1" dirty="0"/>
          </a:p>
        </p:txBody>
      </p:sp>
      <p:sp>
        <p:nvSpPr>
          <p:cNvPr id="192" name="テキスト ボックス 191"/>
          <p:cNvSpPr txBox="1"/>
          <p:nvPr/>
        </p:nvSpPr>
        <p:spPr>
          <a:xfrm>
            <a:off x="16308998" y="24673642"/>
            <a:ext cx="1932467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 smtClean="0"/>
              <a:t>POINT</a:t>
            </a:r>
            <a:endParaRPr kumimoji="1" lang="en-US" altLang="ja-JP" sz="4800" b="1" dirty="0" smtClean="0"/>
          </a:p>
          <a:p>
            <a:r>
              <a:rPr lang="ja-JP" altLang="en-US" sz="4800" b="1" dirty="0"/>
              <a:t>･</a:t>
            </a:r>
            <a:r>
              <a:rPr lang="en-US" altLang="ja-JP" sz="4800" b="1" dirty="0" smtClean="0"/>
              <a:t>Table1&amp;Figure1</a:t>
            </a:r>
          </a:p>
          <a:p>
            <a:endParaRPr kumimoji="1" lang="en-US" altLang="ja-JP" sz="4800" b="1" dirty="0" smtClean="0"/>
          </a:p>
          <a:p>
            <a:endParaRPr lang="en-US" altLang="ja-JP" sz="4800" b="1" dirty="0"/>
          </a:p>
          <a:p>
            <a:r>
              <a:rPr kumimoji="1" lang="ja-JP" altLang="en-US" sz="4800" b="1" dirty="0" smtClean="0"/>
              <a:t>・</a:t>
            </a:r>
            <a:r>
              <a:rPr kumimoji="1" lang="en-US" altLang="ja-JP" sz="4800" b="1" dirty="0" smtClean="0"/>
              <a:t>Table2</a:t>
            </a:r>
          </a:p>
          <a:p>
            <a:endParaRPr lang="en-US" altLang="ja-JP" sz="4000" b="1" dirty="0" smtClean="0"/>
          </a:p>
          <a:p>
            <a:endParaRPr lang="en-US" altLang="ja-JP" sz="4000" b="1" dirty="0"/>
          </a:p>
          <a:p>
            <a:r>
              <a:rPr lang="ja-JP" altLang="en-US" sz="4800" b="1" dirty="0" smtClean="0"/>
              <a:t>・</a:t>
            </a:r>
            <a:r>
              <a:rPr lang="en-US" altLang="ja-JP" sz="4800" b="1" dirty="0" smtClean="0"/>
              <a:t>Table3</a:t>
            </a:r>
            <a:endParaRPr lang="en-US" altLang="ja-JP" sz="4800" b="1" dirty="0" smtClean="0"/>
          </a:p>
        </p:txBody>
      </p:sp>
      <p:grpSp>
        <p:nvGrpSpPr>
          <p:cNvPr id="195" name="グループ化 194"/>
          <p:cNvGrpSpPr/>
          <p:nvPr/>
        </p:nvGrpSpPr>
        <p:grpSpPr>
          <a:xfrm>
            <a:off x="0" y="0"/>
            <a:ext cx="36004499" cy="5498275"/>
            <a:chOff x="30410" y="0"/>
            <a:chExt cx="36004500" cy="5313428"/>
          </a:xfrm>
        </p:grpSpPr>
        <p:sp>
          <p:nvSpPr>
            <p:cNvPr id="196" name="正方形/長方形 195"/>
            <p:cNvSpPr/>
            <p:nvPr/>
          </p:nvSpPr>
          <p:spPr>
            <a:xfrm>
              <a:off x="30410" y="0"/>
              <a:ext cx="36004500" cy="5313428"/>
            </a:xfrm>
            <a:prstGeom prst="rect">
              <a:avLst/>
            </a:prstGeom>
            <a:gradFill flip="none" rotWithShape="1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2700000" scaled="1"/>
              <a:tileRect/>
            </a:gradFill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ja-JP" altLang="en-US" sz="9600" b="1" dirty="0" smtClean="0">
                  <a:solidFill>
                    <a:prstClr val="white">
                      <a:lumMod val="95000"/>
                    </a:prstClr>
                  </a:solidFill>
                </a:rPr>
                <a:t>　</a:t>
              </a:r>
              <a:r>
                <a:rPr lang="en-US" altLang="ja-JP" sz="9600" b="1" dirty="0" smtClean="0">
                  <a:solidFill>
                    <a:prstClr val="white">
                      <a:lumMod val="95000"/>
                    </a:prstClr>
                  </a:solidFill>
                </a:rPr>
                <a:t>Undiagnosed </a:t>
              </a:r>
              <a:r>
                <a:rPr lang="en-US" altLang="ja-JP" sz="9600" b="1" dirty="0">
                  <a:solidFill>
                    <a:prstClr val="white">
                      <a:lumMod val="95000"/>
                    </a:prstClr>
                  </a:solidFill>
                </a:rPr>
                <a:t>diabetes has worse profiles of cardiovascular </a:t>
              </a:r>
              <a:endParaRPr lang="en-US" altLang="ja-JP" sz="9600" b="1" dirty="0" smtClean="0">
                <a:solidFill>
                  <a:prstClr val="white">
                    <a:lumMod val="95000"/>
                  </a:prstClr>
                </a:solidFill>
              </a:endParaRPr>
            </a:p>
            <a:p>
              <a:pPr lvl="0" algn="ctr"/>
              <a:r>
                <a:rPr lang="en-US" altLang="ja-JP" sz="9600" b="1" dirty="0" smtClean="0">
                  <a:solidFill>
                    <a:prstClr val="white">
                      <a:lumMod val="95000"/>
                    </a:prstClr>
                  </a:solidFill>
                </a:rPr>
                <a:t>and </a:t>
              </a:r>
              <a:r>
                <a:rPr lang="en-US" altLang="ja-JP" sz="9600" b="1" dirty="0">
                  <a:solidFill>
                    <a:prstClr val="white">
                      <a:lumMod val="95000"/>
                    </a:prstClr>
                  </a:solidFill>
                </a:rPr>
                <a:t>metabolic markers than known </a:t>
              </a:r>
              <a:r>
                <a:rPr lang="en-US" altLang="ja-JP" sz="9600" b="1" dirty="0" smtClean="0">
                  <a:solidFill>
                    <a:prstClr val="white">
                      <a:lumMod val="95000"/>
                    </a:prstClr>
                  </a:solidFill>
                </a:rPr>
                <a:t>diabetes</a:t>
              </a:r>
            </a:p>
            <a:p>
              <a:pPr lvl="0" algn="ctr"/>
              <a:endParaRPr lang="en-US" altLang="ja-JP" sz="9600" b="1" dirty="0">
                <a:solidFill>
                  <a:prstClr val="white">
                    <a:lumMod val="95000"/>
                  </a:prstClr>
                </a:solidFill>
              </a:endParaRPr>
            </a:p>
          </p:txBody>
        </p:sp>
        <p:sp>
          <p:nvSpPr>
            <p:cNvPr id="197" name="正方形/長方形 196"/>
            <p:cNvSpPr/>
            <p:nvPr/>
          </p:nvSpPr>
          <p:spPr>
            <a:xfrm>
              <a:off x="5176072" y="3528717"/>
              <a:ext cx="25713175" cy="8922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5400" dirty="0" err="1" smtClean="0">
                  <a:solidFill>
                    <a:schemeClr val="bg1">
                      <a:lumMod val="95000"/>
                    </a:schemeClr>
                  </a:solidFill>
                </a:rPr>
                <a:t>Tosa</a:t>
              </a:r>
              <a:r>
                <a:rPr lang="en-US" altLang="ja-JP" sz="5400" dirty="0" smtClean="0">
                  <a:solidFill>
                    <a:schemeClr val="bg1">
                      <a:lumMod val="95000"/>
                    </a:schemeClr>
                  </a:solidFill>
                </a:rPr>
                <a:t> </a:t>
              </a:r>
              <a:r>
                <a:rPr lang="en-US" altLang="ja-JP" sz="5400" dirty="0" err="1" smtClean="0">
                  <a:solidFill>
                    <a:schemeClr val="bg1">
                      <a:lumMod val="95000"/>
                    </a:schemeClr>
                  </a:solidFill>
                </a:rPr>
                <a:t>Danji</a:t>
              </a:r>
              <a:r>
                <a:rPr lang="ja-JP" altLang="en-US" sz="5400" dirty="0" smtClean="0">
                  <a:solidFill>
                    <a:schemeClr val="bg1">
                      <a:lumMod val="95000"/>
                    </a:schemeClr>
                  </a:solidFill>
                </a:rPr>
                <a:t>（</a:t>
              </a:r>
              <a:r>
                <a:rPr lang="en-US" altLang="ja-JP" sz="5400" dirty="0" smtClean="0">
                  <a:solidFill>
                    <a:schemeClr val="bg1">
                      <a:lumMod val="95000"/>
                    </a:schemeClr>
                  </a:solidFill>
                </a:rPr>
                <a:t>MD, PhD</a:t>
              </a:r>
              <a:r>
                <a:rPr lang="en-US" altLang="ja-JP" sz="5400" dirty="0">
                  <a:solidFill>
                    <a:schemeClr val="bg1">
                      <a:lumMod val="95000"/>
                    </a:schemeClr>
                  </a:solidFill>
                </a:rPr>
                <a:t>), </a:t>
              </a:r>
              <a:r>
                <a:rPr lang="en-US" altLang="ja-JP" sz="5400" dirty="0" err="1">
                  <a:solidFill>
                    <a:schemeClr val="bg1">
                      <a:lumMod val="95000"/>
                    </a:schemeClr>
                  </a:solidFill>
                </a:rPr>
                <a:t>Tosa</a:t>
              </a:r>
              <a:r>
                <a:rPr lang="en-US" altLang="ja-JP" sz="5400" dirty="0">
                  <a:solidFill>
                    <a:schemeClr val="bg1">
                      <a:lumMod val="95000"/>
                    </a:schemeClr>
                  </a:solidFill>
                </a:rPr>
                <a:t> </a:t>
              </a:r>
              <a:r>
                <a:rPr lang="en-US" altLang="ja-JP" sz="5400" dirty="0" err="1">
                  <a:solidFill>
                    <a:schemeClr val="bg1">
                      <a:lumMod val="95000"/>
                    </a:schemeClr>
                  </a:solidFill>
                </a:rPr>
                <a:t>Danji</a:t>
              </a:r>
              <a:r>
                <a:rPr lang="ja-JP" altLang="en-US" sz="5400" dirty="0">
                  <a:solidFill>
                    <a:schemeClr val="bg1">
                      <a:lumMod val="95000"/>
                    </a:schemeClr>
                  </a:solidFill>
                </a:rPr>
                <a:t>（</a:t>
              </a:r>
              <a:r>
                <a:rPr lang="en-US" altLang="ja-JP" sz="5400" dirty="0">
                  <a:solidFill>
                    <a:schemeClr val="bg1">
                      <a:lumMod val="95000"/>
                    </a:schemeClr>
                  </a:solidFill>
                </a:rPr>
                <a:t>MD, PhD), </a:t>
              </a:r>
              <a:r>
                <a:rPr lang="en-US" altLang="ja-JP" sz="5400" dirty="0" err="1">
                  <a:solidFill>
                    <a:schemeClr val="bg1">
                      <a:lumMod val="95000"/>
                    </a:schemeClr>
                  </a:solidFill>
                </a:rPr>
                <a:t>Tosa</a:t>
              </a:r>
              <a:r>
                <a:rPr lang="en-US" altLang="ja-JP" sz="5400" dirty="0">
                  <a:solidFill>
                    <a:schemeClr val="bg1">
                      <a:lumMod val="95000"/>
                    </a:schemeClr>
                  </a:solidFill>
                </a:rPr>
                <a:t> </a:t>
              </a:r>
              <a:r>
                <a:rPr lang="en-US" altLang="ja-JP" sz="5400" dirty="0" err="1">
                  <a:solidFill>
                    <a:schemeClr val="bg1">
                      <a:lumMod val="95000"/>
                    </a:schemeClr>
                  </a:solidFill>
                </a:rPr>
                <a:t>Danji</a:t>
              </a:r>
              <a:r>
                <a:rPr lang="ja-JP" altLang="en-US" sz="5400" dirty="0">
                  <a:solidFill>
                    <a:schemeClr val="bg1">
                      <a:lumMod val="95000"/>
                    </a:schemeClr>
                  </a:solidFill>
                </a:rPr>
                <a:t>（</a:t>
              </a:r>
              <a:r>
                <a:rPr lang="en-US" altLang="ja-JP" sz="5400" dirty="0">
                  <a:solidFill>
                    <a:schemeClr val="bg1">
                      <a:lumMod val="95000"/>
                    </a:schemeClr>
                  </a:solidFill>
                </a:rPr>
                <a:t>MD, PhD), </a:t>
              </a:r>
              <a:r>
                <a:rPr lang="en-US" altLang="ja-JP" sz="5400" dirty="0" err="1">
                  <a:solidFill>
                    <a:schemeClr val="bg1">
                      <a:lumMod val="95000"/>
                    </a:schemeClr>
                  </a:solidFill>
                </a:rPr>
                <a:t>Tosa</a:t>
              </a:r>
              <a:r>
                <a:rPr lang="en-US" altLang="ja-JP" sz="5400" dirty="0">
                  <a:solidFill>
                    <a:schemeClr val="bg1">
                      <a:lumMod val="95000"/>
                    </a:schemeClr>
                  </a:solidFill>
                </a:rPr>
                <a:t> </a:t>
              </a:r>
              <a:r>
                <a:rPr lang="en-US" altLang="ja-JP" sz="5400" dirty="0" err="1">
                  <a:solidFill>
                    <a:schemeClr val="bg1">
                      <a:lumMod val="95000"/>
                    </a:schemeClr>
                  </a:solidFill>
                </a:rPr>
                <a:t>Danji</a:t>
              </a:r>
              <a:r>
                <a:rPr lang="ja-JP" altLang="en-US" sz="5400" dirty="0">
                  <a:solidFill>
                    <a:schemeClr val="bg1">
                      <a:lumMod val="95000"/>
                    </a:schemeClr>
                  </a:solidFill>
                </a:rPr>
                <a:t>（</a:t>
              </a:r>
              <a:r>
                <a:rPr lang="en-US" altLang="ja-JP" sz="5400" dirty="0">
                  <a:solidFill>
                    <a:schemeClr val="bg1">
                      <a:lumMod val="95000"/>
                    </a:schemeClr>
                  </a:solidFill>
                </a:rPr>
                <a:t>MD, PhD</a:t>
              </a:r>
              <a:r>
                <a:rPr lang="en-US" altLang="ja-JP" sz="5400" dirty="0" smtClean="0">
                  <a:solidFill>
                    <a:schemeClr val="bg1">
                      <a:lumMod val="95000"/>
                    </a:schemeClr>
                  </a:solidFill>
                </a:rPr>
                <a:t>),</a:t>
              </a:r>
              <a:endParaRPr lang="en-US" altLang="ja-JP" sz="8800" b="1" dirty="0" smtClean="0"/>
            </a:p>
          </p:txBody>
        </p:sp>
        <p:sp>
          <p:nvSpPr>
            <p:cNvPr id="198" name="正方形/長方形 197"/>
            <p:cNvSpPr/>
            <p:nvPr/>
          </p:nvSpPr>
          <p:spPr>
            <a:xfrm>
              <a:off x="5761669" y="4510368"/>
              <a:ext cx="25327749" cy="8030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altLang="ja-JP" sz="4800" b="1" dirty="0" smtClean="0">
                  <a:solidFill>
                    <a:schemeClr val="bg1">
                      <a:lumMod val="95000"/>
                    </a:schemeClr>
                  </a:solidFill>
                </a:rPr>
                <a:t>Department of </a:t>
              </a:r>
              <a:r>
                <a:rPr lang="en-US" altLang="ja-JP" sz="4800" b="1" dirty="0" smtClean="0">
                  <a:solidFill>
                    <a:schemeClr val="bg1">
                      <a:lumMod val="95000"/>
                    </a:schemeClr>
                  </a:solidFill>
                </a:rPr>
                <a:t>Inoue Methods, </a:t>
              </a:r>
              <a:r>
                <a:rPr lang="en-US" altLang="ja-JP" sz="4800" b="1" dirty="0" err="1" smtClean="0">
                  <a:solidFill>
                    <a:schemeClr val="bg1">
                      <a:lumMod val="95000"/>
                    </a:schemeClr>
                  </a:solidFill>
                </a:rPr>
                <a:t>Kada</a:t>
              </a:r>
              <a:r>
                <a:rPr lang="en-US" altLang="ja-JP" sz="4800" b="1" dirty="0" smtClean="0">
                  <a:solidFill>
                    <a:schemeClr val="bg1">
                      <a:lumMod val="95000"/>
                    </a:schemeClr>
                  </a:solidFill>
                </a:rPr>
                <a:t> </a:t>
              </a:r>
              <a:r>
                <a:rPr lang="en-US" altLang="ja-JP" sz="4800" b="1" dirty="0" smtClean="0">
                  <a:solidFill>
                    <a:schemeClr val="bg1">
                      <a:lumMod val="95000"/>
                    </a:schemeClr>
                  </a:solidFill>
                </a:rPr>
                <a:t>Medical Center, </a:t>
              </a:r>
              <a:r>
                <a:rPr lang="en-US" altLang="ja-JP" sz="4800" b="1" dirty="0" smtClean="0">
                  <a:solidFill>
                    <a:schemeClr val="bg1">
                      <a:lumMod val="95000"/>
                    </a:schemeClr>
                  </a:solidFill>
                </a:rPr>
                <a:t>IM </a:t>
              </a:r>
              <a:r>
                <a:rPr lang="en-US" altLang="ja-JP" sz="4800" b="1" dirty="0" smtClean="0">
                  <a:solidFill>
                    <a:schemeClr val="bg1">
                      <a:lumMod val="95000"/>
                    </a:schemeClr>
                  </a:solidFill>
                </a:rPr>
                <a:t>University School of Medicine, Japan</a:t>
              </a:r>
              <a:endParaRPr lang="ja-JP" altLang="en-US" sz="7200" b="1" dirty="0" smtClean="0"/>
            </a:p>
          </p:txBody>
        </p:sp>
      </p:grpSp>
      <p:sp>
        <p:nvSpPr>
          <p:cNvPr id="40" name="正方形/長方形 39"/>
          <p:cNvSpPr/>
          <p:nvPr/>
        </p:nvSpPr>
        <p:spPr>
          <a:xfrm>
            <a:off x="0" y="6074897"/>
            <a:ext cx="15914018" cy="880945"/>
          </a:xfrm>
          <a:prstGeom prst="rect">
            <a:avLst/>
          </a:prstGeom>
          <a:gradFill>
            <a:gsLst>
              <a:gs pos="0">
                <a:srgbClr val="060B56"/>
              </a:gs>
              <a:gs pos="0">
                <a:srgbClr val="000000"/>
              </a:gs>
              <a:gs pos="39999">
                <a:srgbClr val="0A128C"/>
              </a:gs>
              <a:gs pos="98000">
                <a:srgbClr val="181CC7"/>
              </a:gs>
              <a:gs pos="99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600" b="1" dirty="0" smtClean="0"/>
              <a:t>Introduction</a:t>
            </a:r>
            <a:endParaRPr kumimoji="1" lang="ja-JP" altLang="en-US" sz="6600" b="1" dirty="0"/>
          </a:p>
        </p:txBody>
      </p:sp>
      <p:sp>
        <p:nvSpPr>
          <p:cNvPr id="201" name="正方形/長方形 200"/>
          <p:cNvSpPr/>
          <p:nvPr/>
        </p:nvSpPr>
        <p:spPr>
          <a:xfrm>
            <a:off x="16130042" y="6074897"/>
            <a:ext cx="19874457" cy="880945"/>
          </a:xfrm>
          <a:prstGeom prst="rect">
            <a:avLst/>
          </a:prstGeom>
          <a:gradFill>
            <a:gsLst>
              <a:gs pos="0">
                <a:srgbClr val="060B56"/>
              </a:gs>
              <a:gs pos="0">
                <a:srgbClr val="000000"/>
              </a:gs>
              <a:gs pos="39999">
                <a:srgbClr val="0A128C"/>
              </a:gs>
              <a:gs pos="98000">
                <a:srgbClr val="181CC7"/>
              </a:gs>
              <a:gs pos="99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600" b="1" dirty="0" smtClean="0"/>
              <a:t>Results</a:t>
            </a:r>
            <a:endParaRPr kumimoji="1" lang="ja-JP" altLang="en-US" sz="6600" b="1" dirty="0"/>
          </a:p>
        </p:txBody>
      </p:sp>
      <p:sp>
        <p:nvSpPr>
          <p:cNvPr id="202" name="正方形/長方形 201"/>
          <p:cNvSpPr/>
          <p:nvPr/>
        </p:nvSpPr>
        <p:spPr>
          <a:xfrm>
            <a:off x="-40129" y="24408250"/>
            <a:ext cx="15954147" cy="880945"/>
          </a:xfrm>
          <a:prstGeom prst="rect">
            <a:avLst/>
          </a:prstGeom>
          <a:gradFill>
            <a:gsLst>
              <a:gs pos="0">
                <a:srgbClr val="060B56"/>
              </a:gs>
              <a:gs pos="0">
                <a:srgbClr val="000000"/>
              </a:gs>
              <a:gs pos="39999">
                <a:srgbClr val="0A128C"/>
              </a:gs>
              <a:gs pos="98000">
                <a:srgbClr val="181CC7"/>
              </a:gs>
              <a:gs pos="99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600" b="1" dirty="0" smtClean="0"/>
              <a:t>Methods</a:t>
            </a:r>
            <a:endParaRPr kumimoji="1" lang="ja-JP" altLang="en-US" sz="6600" b="1" dirty="0"/>
          </a:p>
        </p:txBody>
      </p:sp>
      <p:sp>
        <p:nvSpPr>
          <p:cNvPr id="203" name="正方形/長方形 202"/>
          <p:cNvSpPr/>
          <p:nvPr/>
        </p:nvSpPr>
        <p:spPr>
          <a:xfrm>
            <a:off x="-40129" y="19902996"/>
            <a:ext cx="15954147" cy="41377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 sz="3200" b="1" dirty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830108" y="25289195"/>
            <a:ext cx="1447001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400" b="1" dirty="0" smtClean="0">
                <a:solidFill>
                  <a:prstClr val="black"/>
                </a:solidFill>
              </a:rPr>
              <a:t>Design: </a:t>
            </a:r>
          </a:p>
          <a:p>
            <a:r>
              <a:rPr lang="en-US" altLang="ja-JP" sz="4400" b="1" dirty="0">
                <a:solidFill>
                  <a:prstClr val="black"/>
                </a:solidFill>
              </a:rPr>
              <a:t> </a:t>
            </a:r>
            <a:endParaRPr lang="en-US" altLang="ja-JP" sz="4400" b="1" dirty="0" smtClean="0">
              <a:solidFill>
                <a:prstClr val="black"/>
              </a:solidFill>
            </a:endParaRPr>
          </a:p>
          <a:p>
            <a:r>
              <a:rPr lang="en-US" altLang="ja-JP" sz="4400" b="1" dirty="0" smtClean="0">
                <a:solidFill>
                  <a:prstClr val="black"/>
                </a:solidFill>
              </a:rPr>
              <a:t>Setting</a:t>
            </a:r>
            <a:r>
              <a:rPr lang="ja-JP" altLang="en-US" sz="4400" b="1" dirty="0" smtClean="0">
                <a:solidFill>
                  <a:prstClr val="black"/>
                </a:solidFill>
              </a:rPr>
              <a:t> </a:t>
            </a:r>
            <a:r>
              <a:rPr lang="en-US" altLang="ja-JP" sz="4400" b="1" dirty="0" smtClean="0">
                <a:solidFill>
                  <a:prstClr val="black"/>
                </a:solidFill>
              </a:rPr>
              <a:t>&amp;Period: </a:t>
            </a:r>
          </a:p>
          <a:p>
            <a:r>
              <a:rPr lang="en-US" altLang="ja-JP" sz="4400" b="1" dirty="0" smtClean="0">
                <a:solidFill>
                  <a:prstClr val="black"/>
                </a:solidFill>
              </a:rPr>
              <a:t> </a:t>
            </a:r>
            <a:endParaRPr lang="ja-JP" altLang="en-US" sz="11500" dirty="0"/>
          </a:p>
        </p:txBody>
      </p:sp>
      <p:sp>
        <p:nvSpPr>
          <p:cNvPr id="204" name="正方形/長方形 203"/>
          <p:cNvSpPr/>
          <p:nvPr/>
        </p:nvSpPr>
        <p:spPr>
          <a:xfrm>
            <a:off x="0" y="18950470"/>
            <a:ext cx="15914018" cy="952525"/>
          </a:xfrm>
          <a:prstGeom prst="rect">
            <a:avLst/>
          </a:prstGeom>
          <a:gradFill>
            <a:gsLst>
              <a:gs pos="0">
                <a:srgbClr val="060B56"/>
              </a:gs>
              <a:gs pos="0">
                <a:srgbClr val="000000"/>
              </a:gs>
              <a:gs pos="39999">
                <a:srgbClr val="0A128C"/>
              </a:gs>
              <a:gs pos="98000">
                <a:srgbClr val="181CC7"/>
              </a:gs>
              <a:gs pos="99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600" b="1" dirty="0" smtClean="0"/>
              <a:t>Purpose of  </a:t>
            </a:r>
            <a:r>
              <a:rPr lang="en-US" altLang="ja-JP" sz="6600" b="1" dirty="0" smtClean="0"/>
              <a:t>this </a:t>
            </a:r>
            <a:r>
              <a:rPr lang="en-US" altLang="ja-JP" sz="6600" b="1" dirty="0"/>
              <a:t>s</a:t>
            </a:r>
            <a:r>
              <a:rPr lang="en-US" altLang="ja-JP" sz="6600" b="1" dirty="0" smtClean="0"/>
              <a:t>tudy</a:t>
            </a:r>
            <a:endParaRPr kumimoji="1" lang="ja-JP" altLang="en-US" sz="6600" b="1" dirty="0"/>
          </a:p>
        </p:txBody>
      </p:sp>
      <p:sp>
        <p:nvSpPr>
          <p:cNvPr id="205" name="正方形/長方形 204"/>
          <p:cNvSpPr/>
          <p:nvPr/>
        </p:nvSpPr>
        <p:spPr>
          <a:xfrm>
            <a:off x="16181634" y="32766963"/>
            <a:ext cx="19884268" cy="880945"/>
          </a:xfrm>
          <a:prstGeom prst="rect">
            <a:avLst/>
          </a:prstGeom>
          <a:gradFill>
            <a:gsLst>
              <a:gs pos="0">
                <a:srgbClr val="060B56"/>
              </a:gs>
              <a:gs pos="0">
                <a:srgbClr val="000000"/>
              </a:gs>
              <a:gs pos="39999">
                <a:srgbClr val="0A128C"/>
              </a:gs>
              <a:gs pos="98000">
                <a:srgbClr val="181CC7"/>
              </a:gs>
              <a:gs pos="99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 smtClean="0"/>
              <a:t>Discussion</a:t>
            </a:r>
            <a:endParaRPr kumimoji="1" lang="ja-JP" altLang="en-US" sz="6600" b="1" dirty="0"/>
          </a:p>
        </p:txBody>
      </p:sp>
      <p:sp>
        <p:nvSpPr>
          <p:cNvPr id="206" name="正方形/長方形 205"/>
          <p:cNvSpPr/>
          <p:nvPr/>
        </p:nvSpPr>
        <p:spPr>
          <a:xfrm>
            <a:off x="16189440" y="42342713"/>
            <a:ext cx="19874457" cy="880945"/>
          </a:xfrm>
          <a:prstGeom prst="rect">
            <a:avLst/>
          </a:prstGeom>
          <a:gradFill>
            <a:gsLst>
              <a:gs pos="0">
                <a:srgbClr val="060B56"/>
              </a:gs>
              <a:gs pos="0">
                <a:srgbClr val="000000"/>
              </a:gs>
              <a:gs pos="39999">
                <a:srgbClr val="0A128C"/>
              </a:gs>
              <a:gs pos="98000">
                <a:srgbClr val="181CC7"/>
              </a:gs>
              <a:gs pos="99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 smtClean="0"/>
              <a:t>Conclusion</a:t>
            </a:r>
            <a:endParaRPr kumimoji="1" lang="ja-JP" altLang="en-US" sz="6600" b="1" dirty="0"/>
          </a:p>
        </p:txBody>
      </p:sp>
      <p:sp>
        <p:nvSpPr>
          <p:cNvPr id="43" name="対角する 2 つの角を切り取った四角形 42"/>
          <p:cNvSpPr/>
          <p:nvPr/>
        </p:nvSpPr>
        <p:spPr>
          <a:xfrm>
            <a:off x="16200286" y="45574817"/>
            <a:ext cx="19111076" cy="1231033"/>
          </a:xfrm>
          <a:prstGeom prst="snip2DiagRect">
            <a:avLst>
              <a:gd name="adj1" fmla="val 50000"/>
              <a:gd name="adj2" fmla="val 16667"/>
            </a:avLst>
          </a:prstGeom>
          <a:gradFill flip="none" rotWithShape="1">
            <a:gsLst>
              <a:gs pos="0">
                <a:srgbClr val="060B56"/>
              </a:gs>
              <a:gs pos="0">
                <a:srgbClr val="000000"/>
              </a:gs>
              <a:gs pos="39999">
                <a:srgbClr val="0A128C"/>
              </a:gs>
              <a:gs pos="98000">
                <a:srgbClr val="181CC7"/>
              </a:gs>
              <a:gs pos="91000">
                <a:srgbClr val="7005D4"/>
              </a:gs>
              <a:gs pos="100000">
                <a:srgbClr val="8C3D91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                                       </a:t>
            </a:r>
            <a:endParaRPr kumimoji="1" lang="ja-JP" altLang="en-US" sz="3600" dirty="0"/>
          </a:p>
        </p:txBody>
      </p:sp>
      <p:sp>
        <p:nvSpPr>
          <p:cNvPr id="207" name="正方形/長方形 206"/>
          <p:cNvSpPr/>
          <p:nvPr/>
        </p:nvSpPr>
        <p:spPr>
          <a:xfrm>
            <a:off x="18515266" y="45798960"/>
            <a:ext cx="54936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dirty="0" smtClean="0">
                <a:solidFill>
                  <a:schemeClr val="bg1">
                    <a:lumMod val="95000"/>
                  </a:schemeClr>
                </a:solidFill>
              </a:rPr>
              <a:t>wasyaa@shiranzeyo.jp </a:t>
            </a:r>
            <a:endParaRPr lang="ja-JP" alt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4" name="図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17277778" y="45728506"/>
            <a:ext cx="800445" cy="888581"/>
          </a:xfrm>
          <a:prstGeom prst="rect">
            <a:avLst/>
          </a:prstGeom>
        </p:spPr>
      </p:pic>
      <p:sp>
        <p:nvSpPr>
          <p:cNvPr id="208" name="正方形/長方形 207"/>
          <p:cNvSpPr/>
          <p:nvPr/>
        </p:nvSpPr>
        <p:spPr>
          <a:xfrm>
            <a:off x="24961419" y="45788075"/>
            <a:ext cx="10349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400" dirty="0" smtClean="0">
                <a:solidFill>
                  <a:schemeClr val="bg1">
                    <a:lumMod val="95000"/>
                  </a:schemeClr>
                </a:solidFill>
              </a:rPr>
              <a:t>Address: </a:t>
            </a:r>
            <a:r>
              <a:rPr lang="en-US" altLang="ja-JP" sz="4400" dirty="0" smtClean="0">
                <a:solidFill>
                  <a:schemeClr val="bg1">
                    <a:lumMod val="95000"/>
                  </a:schemeClr>
                </a:solidFill>
              </a:rPr>
              <a:t>8-8-8</a:t>
            </a:r>
            <a:r>
              <a:rPr lang="en-US" altLang="ja-JP" sz="4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altLang="ja-JP" sz="4400" dirty="0" err="1" smtClean="0">
                <a:solidFill>
                  <a:schemeClr val="bg1">
                    <a:lumMod val="95000"/>
                  </a:schemeClr>
                </a:solidFill>
              </a:rPr>
              <a:t>Doraemon</a:t>
            </a:r>
            <a:r>
              <a:rPr lang="en-US" altLang="ja-JP" sz="4400" dirty="0" smtClean="0">
                <a:solidFill>
                  <a:schemeClr val="bg1">
                    <a:lumMod val="95000"/>
                  </a:schemeClr>
                </a:solidFill>
              </a:rPr>
              <a:t>-City,</a:t>
            </a:r>
            <a:r>
              <a:rPr lang="ja-JP" altLang="en-US" sz="4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altLang="ja-JP" sz="4400" dirty="0" smtClean="0">
                <a:solidFill>
                  <a:schemeClr val="bg1">
                    <a:lumMod val="95000"/>
                  </a:schemeClr>
                </a:solidFill>
              </a:rPr>
              <a:t>Tokyo, Japan </a:t>
            </a:r>
            <a:endParaRPr lang="ja-JP" alt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>
            <a:off x="33231176" y="13825861"/>
            <a:ext cx="183696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グループ化 153"/>
          <p:cNvGrpSpPr/>
          <p:nvPr/>
        </p:nvGrpSpPr>
        <p:grpSpPr>
          <a:xfrm>
            <a:off x="727680" y="32404350"/>
            <a:ext cx="14572447" cy="12753503"/>
            <a:chOff x="31573" y="114843"/>
            <a:chExt cx="9112427" cy="6554517"/>
          </a:xfrm>
        </p:grpSpPr>
        <p:sp>
          <p:nvSpPr>
            <p:cNvPr id="193" name="正方形/長方形 192"/>
            <p:cNvSpPr/>
            <p:nvPr/>
          </p:nvSpPr>
          <p:spPr>
            <a:xfrm>
              <a:off x="31573" y="4005064"/>
              <a:ext cx="2164163" cy="26642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ja-JP" sz="4400" b="1" dirty="0" smtClean="0"/>
                <a:t>N=23,491</a:t>
              </a:r>
              <a:r>
                <a:rPr lang="ja-JP" altLang="en-US" sz="4400" b="1" dirty="0"/>
                <a:t>　</a:t>
              </a:r>
              <a:endParaRPr lang="en-US" altLang="ja-JP" sz="4400" b="1" dirty="0" smtClean="0"/>
            </a:p>
            <a:p>
              <a:endParaRPr lang="en-US" altLang="ja-JP" sz="4400" b="1" dirty="0" smtClean="0"/>
            </a:p>
            <a:p>
              <a:r>
                <a:rPr lang="en-US" altLang="ja-JP" sz="4400" b="1" dirty="0" smtClean="0"/>
                <a:t>NFG</a:t>
              </a:r>
            </a:p>
            <a:p>
              <a:r>
                <a:rPr lang="en-US" altLang="ja-JP" sz="3200" b="1" dirty="0" smtClean="0"/>
                <a:t>(</a:t>
              </a:r>
              <a:r>
                <a:rPr lang="en-US" altLang="ja-JP" sz="3200" b="1" dirty="0"/>
                <a:t>Normal</a:t>
              </a:r>
              <a:r>
                <a:rPr lang="ja-JP" altLang="en-US" sz="3200" b="1" dirty="0"/>
                <a:t>　</a:t>
              </a:r>
              <a:r>
                <a:rPr lang="en-US" altLang="ja-JP" sz="3200" b="1" dirty="0"/>
                <a:t>Fasting Glucose</a:t>
              </a:r>
              <a:r>
                <a:rPr lang="en-US" altLang="ja-JP" sz="3200" b="1" dirty="0" smtClean="0"/>
                <a:t>)</a:t>
              </a:r>
            </a:p>
            <a:p>
              <a:endParaRPr lang="en-US" altLang="ja-JP" sz="3200" b="1" dirty="0"/>
            </a:p>
            <a:p>
              <a:r>
                <a:rPr lang="en-US" altLang="ja-JP" sz="3600" b="1" dirty="0"/>
                <a:t>FPG&lt;100</a:t>
              </a:r>
            </a:p>
          </p:txBody>
        </p:sp>
        <p:grpSp>
          <p:nvGrpSpPr>
            <p:cNvPr id="217" name="グループ化 216"/>
            <p:cNvGrpSpPr/>
            <p:nvPr/>
          </p:nvGrpSpPr>
          <p:grpSpPr>
            <a:xfrm>
              <a:off x="899592" y="114843"/>
              <a:ext cx="8244408" cy="6554517"/>
              <a:chOff x="899592" y="114843"/>
              <a:chExt cx="8244408" cy="6554517"/>
            </a:xfrm>
          </p:grpSpPr>
          <p:sp>
            <p:nvSpPr>
              <p:cNvPr id="219" name="正方形/長方形 218"/>
              <p:cNvSpPr/>
              <p:nvPr/>
            </p:nvSpPr>
            <p:spPr>
              <a:xfrm>
                <a:off x="2195737" y="4005064"/>
                <a:ext cx="2268015" cy="266429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ja-JP" sz="4400" b="1" dirty="0" smtClean="0"/>
                  <a:t>N=8,786</a:t>
                </a:r>
              </a:p>
              <a:p>
                <a:endParaRPr lang="en-US" altLang="ja-JP" sz="4400" b="1" dirty="0" smtClean="0"/>
              </a:p>
              <a:p>
                <a:r>
                  <a:rPr lang="en-US" altLang="ja-JP" sz="4400" b="1" dirty="0" smtClean="0"/>
                  <a:t> IFG</a:t>
                </a:r>
              </a:p>
              <a:p>
                <a:r>
                  <a:rPr lang="en-US" altLang="ja-JP" sz="3200" b="1" dirty="0" smtClean="0"/>
                  <a:t>(Impaired Fasting Glucose</a:t>
                </a:r>
                <a:r>
                  <a:rPr lang="en-US" altLang="ja-JP" sz="3600" b="1" dirty="0" smtClean="0"/>
                  <a:t>)</a:t>
                </a:r>
              </a:p>
              <a:p>
                <a:endParaRPr lang="en-US" altLang="ja-JP" sz="3600" b="1" dirty="0" smtClean="0"/>
              </a:p>
              <a:p>
                <a:r>
                  <a:rPr lang="en-US" altLang="ja-JP" sz="3600" b="1" dirty="0" smtClean="0"/>
                  <a:t>100≦FPG</a:t>
                </a:r>
                <a:r>
                  <a:rPr lang="ja-JP" altLang="en-US" sz="3600" b="1" dirty="0" smtClean="0"/>
                  <a:t>＞</a:t>
                </a:r>
                <a:r>
                  <a:rPr lang="en-US" altLang="ja-JP" sz="3600" b="1" dirty="0" smtClean="0"/>
                  <a:t>125</a:t>
                </a:r>
                <a:endParaRPr lang="ja-JP" altLang="en-US" sz="3600" b="1" dirty="0"/>
              </a:p>
            </p:txBody>
          </p:sp>
          <p:sp>
            <p:nvSpPr>
              <p:cNvPr id="220" name="正方形/長方形 219"/>
              <p:cNvSpPr/>
              <p:nvPr/>
            </p:nvSpPr>
            <p:spPr>
              <a:xfrm>
                <a:off x="6285865" y="1484784"/>
                <a:ext cx="2678624" cy="120243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/>
                <a:r>
                  <a:rPr lang="en-US" altLang="ja-JP" sz="4000" b="1" dirty="0" smtClean="0"/>
                  <a:t>N=63103</a:t>
                </a:r>
                <a:r>
                  <a:rPr lang="ja-JP" altLang="en-US" sz="4000" b="1" dirty="0" smtClean="0"/>
                  <a:t>　</a:t>
                </a:r>
                <a:r>
                  <a:rPr lang="en-US" altLang="ja-JP" sz="4000" b="1" dirty="0" smtClean="0"/>
                  <a:t>persons    </a:t>
                </a:r>
              </a:p>
              <a:p>
                <a:pPr lvl="0"/>
                <a:r>
                  <a:rPr lang="en-US" altLang="ja-JP" sz="4000" b="1" dirty="0"/>
                  <a:t> </a:t>
                </a:r>
                <a:r>
                  <a:rPr lang="en-US" altLang="ja-JP" sz="4000" b="1" dirty="0" smtClean="0"/>
                  <a:t>Excluded</a:t>
                </a:r>
                <a:endParaRPr lang="ja-JP" altLang="en-US" sz="4000" b="1" dirty="0"/>
              </a:p>
            </p:txBody>
          </p:sp>
          <p:sp>
            <p:nvSpPr>
              <p:cNvPr id="221" name="正方形/長方形 220"/>
              <p:cNvSpPr/>
              <p:nvPr/>
            </p:nvSpPr>
            <p:spPr>
              <a:xfrm>
                <a:off x="1907704" y="2687216"/>
                <a:ext cx="4104455" cy="9109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4000" b="1" dirty="0" smtClean="0"/>
                  <a:t>N=34,282 persons</a:t>
                </a:r>
              </a:p>
              <a:p>
                <a:pPr algn="ctr"/>
                <a:r>
                  <a:rPr lang="en-US" altLang="ja-JP" sz="4000" b="1" dirty="0" smtClean="0"/>
                  <a:t>Eligible for analysis </a:t>
                </a:r>
                <a:endParaRPr lang="en-US" altLang="ja-JP" sz="4000" b="1" dirty="0"/>
              </a:p>
            </p:txBody>
          </p:sp>
          <p:sp>
            <p:nvSpPr>
              <p:cNvPr id="222" name="正方形/長方形 221"/>
              <p:cNvSpPr/>
              <p:nvPr/>
            </p:nvSpPr>
            <p:spPr>
              <a:xfrm>
                <a:off x="1907704" y="114843"/>
                <a:ext cx="4104454" cy="1296144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en-US" altLang="ja-JP" sz="4000" b="1" dirty="0" smtClean="0"/>
                  <a:t>N=97,585 </a:t>
                </a:r>
                <a:r>
                  <a:rPr lang="en-US" altLang="ja-JP" sz="4000" b="1" dirty="0"/>
                  <a:t>persons</a:t>
                </a:r>
              </a:p>
              <a:p>
                <a:pPr lvl="0" algn="ctr"/>
                <a:r>
                  <a:rPr lang="en-US" altLang="ja-JP" sz="4000" b="1" dirty="0"/>
                  <a:t> </a:t>
                </a:r>
                <a:r>
                  <a:rPr lang="en-US" altLang="ja-JP" sz="4000" b="1" dirty="0" smtClean="0"/>
                  <a:t> Aged </a:t>
                </a:r>
                <a:r>
                  <a:rPr lang="en-US" altLang="ja-JP" sz="4000" b="1" dirty="0"/>
                  <a:t>23-64 years </a:t>
                </a:r>
                <a:endParaRPr lang="en-US" altLang="ja-JP" sz="4000" b="1" dirty="0" smtClean="0"/>
              </a:p>
              <a:p>
                <a:pPr lvl="0" algn="ctr"/>
                <a:r>
                  <a:rPr lang="en-US" altLang="ja-JP" sz="4000" b="1" dirty="0"/>
                  <a:t> </a:t>
                </a:r>
                <a:r>
                  <a:rPr lang="en-US" altLang="ja-JP" sz="4000" b="1" dirty="0" smtClean="0"/>
                  <a:t> </a:t>
                </a:r>
                <a:r>
                  <a:rPr lang="en-US" altLang="ja-JP" sz="4000" b="1" dirty="0"/>
                  <a:t>April 1998 –march 2006</a:t>
                </a:r>
                <a:endParaRPr lang="ja-JP" altLang="en-US" sz="4000" b="1" dirty="0"/>
              </a:p>
            </p:txBody>
          </p:sp>
          <p:sp>
            <p:nvSpPr>
              <p:cNvPr id="223" name="正方形/長方形 222"/>
              <p:cNvSpPr/>
              <p:nvPr/>
            </p:nvSpPr>
            <p:spPr>
              <a:xfrm>
                <a:off x="6839744" y="4005064"/>
                <a:ext cx="2304256" cy="2664296"/>
              </a:xfrm>
              <a:prstGeom prst="rect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4400" b="1" dirty="0" smtClean="0"/>
                  <a:t>N=1089 </a:t>
                </a:r>
              </a:p>
              <a:p>
                <a:pPr algn="ctr"/>
                <a:endParaRPr lang="en-US" altLang="ja-JP" sz="4400" b="1" dirty="0" smtClean="0"/>
              </a:p>
              <a:p>
                <a:pPr algn="ctr"/>
                <a:r>
                  <a:rPr lang="en-US" altLang="ja-JP" sz="4000" b="1" dirty="0" smtClean="0"/>
                  <a:t>Undiagnosed Diabetes </a:t>
                </a:r>
              </a:p>
              <a:p>
                <a:pPr algn="ctr"/>
                <a:endParaRPr lang="en-US" altLang="ja-JP" sz="3600" b="1" dirty="0" smtClean="0"/>
              </a:p>
              <a:p>
                <a:pPr algn="ctr"/>
                <a:endParaRPr lang="en-US" altLang="ja-JP" sz="3600" b="1" dirty="0" smtClean="0"/>
              </a:p>
              <a:p>
                <a:pPr algn="ctr"/>
                <a:r>
                  <a:rPr lang="en-US" altLang="ja-JP" sz="3600" b="1" dirty="0" smtClean="0"/>
                  <a:t>FPG≧126</a:t>
                </a:r>
                <a:endParaRPr lang="en-US" altLang="ja-JP" sz="3600" b="1" dirty="0"/>
              </a:p>
            </p:txBody>
          </p:sp>
          <p:cxnSp>
            <p:nvCxnSpPr>
              <p:cNvPr id="224" name="直線矢印コネクタ 223"/>
              <p:cNvCxnSpPr>
                <a:stCxn id="222" idx="2"/>
                <a:endCxn id="221" idx="0"/>
              </p:cNvCxnSpPr>
              <p:nvPr/>
            </p:nvCxnSpPr>
            <p:spPr>
              <a:xfrm>
                <a:off x="3959932" y="1410987"/>
                <a:ext cx="1" cy="127622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25" name="直線矢印コネクタ 224"/>
              <p:cNvCxnSpPr>
                <a:endCxn id="220" idx="1"/>
              </p:cNvCxnSpPr>
              <p:nvPr/>
            </p:nvCxnSpPr>
            <p:spPr>
              <a:xfrm>
                <a:off x="3959932" y="2086000"/>
                <a:ext cx="2325933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26" name="直線コネクタ 225"/>
              <p:cNvCxnSpPr/>
              <p:nvPr/>
            </p:nvCxnSpPr>
            <p:spPr>
              <a:xfrm>
                <a:off x="899592" y="3789040"/>
                <a:ext cx="73448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27" name="直線コネクタ 226"/>
              <p:cNvCxnSpPr/>
              <p:nvPr/>
            </p:nvCxnSpPr>
            <p:spPr>
              <a:xfrm>
                <a:off x="899592" y="3789040"/>
                <a:ext cx="0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28" name="直線コネクタ 227"/>
              <p:cNvCxnSpPr/>
              <p:nvPr/>
            </p:nvCxnSpPr>
            <p:spPr>
              <a:xfrm>
                <a:off x="3203848" y="3789040"/>
                <a:ext cx="0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29" name="直線コネクタ 228"/>
              <p:cNvCxnSpPr/>
              <p:nvPr/>
            </p:nvCxnSpPr>
            <p:spPr>
              <a:xfrm>
                <a:off x="5708000" y="3789040"/>
                <a:ext cx="0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30" name="直線コネクタ 229"/>
              <p:cNvCxnSpPr/>
              <p:nvPr/>
            </p:nvCxnSpPr>
            <p:spPr>
              <a:xfrm>
                <a:off x="8222974" y="3803205"/>
                <a:ext cx="0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31" name="直線コネクタ 230"/>
              <p:cNvCxnSpPr/>
              <p:nvPr/>
            </p:nvCxnSpPr>
            <p:spPr>
              <a:xfrm>
                <a:off x="3959932" y="3598168"/>
                <a:ext cx="0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sp>
            <p:nvSpPr>
              <p:cNvPr id="218" name="正方形/長方形 217"/>
              <p:cNvSpPr/>
              <p:nvPr/>
            </p:nvSpPr>
            <p:spPr>
              <a:xfrm>
                <a:off x="4463752" y="4005064"/>
                <a:ext cx="2375992" cy="2664296"/>
              </a:xfrm>
              <a:prstGeom prst="rect">
                <a:avLst/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4400" b="1" dirty="0" smtClean="0"/>
                  <a:t>N=795</a:t>
                </a:r>
              </a:p>
              <a:p>
                <a:pPr algn="ctr"/>
                <a:r>
                  <a:rPr lang="en-US" altLang="ja-JP" sz="4400" b="1" dirty="0" smtClean="0"/>
                  <a:t> </a:t>
                </a:r>
              </a:p>
              <a:p>
                <a:pPr algn="ctr"/>
                <a:r>
                  <a:rPr lang="en-US" altLang="ja-JP" sz="4400" b="1" dirty="0" smtClean="0"/>
                  <a:t>Known Diabetes</a:t>
                </a:r>
              </a:p>
              <a:p>
                <a:pPr algn="ctr"/>
                <a:r>
                  <a:rPr lang="en-US" altLang="ja-JP" sz="4400" b="1" dirty="0" smtClean="0"/>
                  <a:t> </a:t>
                </a:r>
              </a:p>
              <a:p>
                <a:pPr algn="ctr"/>
                <a:r>
                  <a:rPr lang="en-US" altLang="ja-JP" sz="3600" b="1" dirty="0" smtClean="0"/>
                  <a:t>FPG≧126</a:t>
                </a:r>
                <a:endParaRPr lang="ja-JP" altLang="en-US" sz="3600" b="1" dirty="0"/>
              </a:p>
            </p:txBody>
          </p:sp>
        </p:grpSp>
      </p:grpSp>
      <p:graphicFrame>
        <p:nvGraphicFramePr>
          <p:cNvPr id="232" name="表 2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342124"/>
              </p:ext>
            </p:extLst>
          </p:nvPr>
        </p:nvGraphicFramePr>
        <p:xfrm>
          <a:off x="16546212" y="8342296"/>
          <a:ext cx="11868189" cy="8075858"/>
        </p:xfrm>
        <a:graphic>
          <a:graphicData uri="http://schemas.openxmlformats.org/drawingml/2006/table">
            <a:tbl>
              <a:tblPr/>
              <a:tblGrid>
                <a:gridCol w="3181059"/>
                <a:gridCol w="1661445"/>
                <a:gridCol w="1504420"/>
                <a:gridCol w="1443633"/>
                <a:gridCol w="1641184"/>
                <a:gridCol w="1139711"/>
                <a:gridCol w="1296737"/>
              </a:tblGrid>
              <a:tr h="2251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Characteristics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NFG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IFG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Known Diabetes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Undiagnosed Diabetes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 value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638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adjusted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by Sex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BMI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454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＝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23491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＝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8786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＝916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＝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1089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 groups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2groups Known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vs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Undiagnosed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8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Fasting plasma glucose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mol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/l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5.0±0.32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5.9±0.3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8.0±2.4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8.9±2.3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8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HbA1c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4.8±0.4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5.2±0.5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6.9±1.6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7.1±1.8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8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Age (years)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49.8 ±13.3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55.3±11.6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60.3±8.0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58.6±10.4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8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Male sex, n (%)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9879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〈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42.1)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5779(65.8)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650(71.3)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781(71.7)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8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BMI (kg/m2)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22.3±2.9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24.0±3.1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23.9±3.1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24.9±3.5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8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Systolic blood pressure (mmHg)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120±17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131±18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131±17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137±19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8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Diastolic blood pressure (mmHg)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73±11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80±11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78±10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83±11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8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Triglycerides (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mmol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/l)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0.93(0.67to1.35)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1.24(0.89to1.79)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1.33(0.92to1.85)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1.54(1.07to2.30)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8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Total cholesterol (mmol/l)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199.6±35.1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208.1</a:t>
                      </a:r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±</a:t>
                      </a:r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35.4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202.0</a:t>
                      </a:r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±</a:t>
                      </a:r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34.4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214.0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±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38.1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8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HDL cholesterol (mmol/l)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59.1±14.8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54.5±14.0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52.3±13.8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51.1±12.7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8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Asparate aminotransferase (U/l)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20.0(17to24)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22.0(19to27)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22(18to27)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24(19to31)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8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Alanine aminotransferase (U/l)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17(13to23)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21(16to32)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22(16to32)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26(19to39)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8670">
                <a:tc>
                  <a:txBody>
                    <a:bodyPr/>
                    <a:lstStyle/>
                    <a:p>
                      <a:pPr algn="l" fontAlgn="ctr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γ -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Glutamyltranspeptidase (U/l)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17(11to28)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26(16to47)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25(15to46)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38(23to72)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8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Uric acid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5.1±1.3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5.8±1.4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5.4±1.3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5.6±1.4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" name="フレーム 44"/>
          <p:cNvSpPr/>
          <p:nvPr/>
        </p:nvSpPr>
        <p:spPr>
          <a:xfrm>
            <a:off x="22967478" y="8325300"/>
            <a:ext cx="1457777" cy="8092850"/>
          </a:xfrm>
          <a:prstGeom prst="frame">
            <a:avLst>
              <a:gd name="adj1" fmla="val 3552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000"/>
              </a:solidFill>
            </a:endParaRPr>
          </a:p>
        </p:txBody>
      </p:sp>
      <p:sp>
        <p:nvSpPr>
          <p:cNvPr id="210" name="フレーム 209"/>
          <p:cNvSpPr/>
          <p:nvPr/>
        </p:nvSpPr>
        <p:spPr>
          <a:xfrm>
            <a:off x="24425255" y="8325300"/>
            <a:ext cx="1491367" cy="8092849"/>
          </a:xfrm>
          <a:prstGeom prst="frame">
            <a:avLst>
              <a:gd name="adj1" fmla="val 332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33" name="正方形/長方形 232"/>
          <p:cNvSpPr/>
          <p:nvPr/>
        </p:nvSpPr>
        <p:spPr>
          <a:xfrm>
            <a:off x="16181634" y="16634173"/>
            <a:ext cx="180812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Data are expressed as mean ± SD, median (25th percentile, 75th percentile) or number (%). For comparison of means, triglycerides, </a:t>
            </a:r>
            <a:r>
              <a:rPr lang="en-US" altLang="ja-JP" sz="2400" dirty="0" err="1" smtClean="0"/>
              <a:t>asparate</a:t>
            </a:r>
            <a:r>
              <a:rPr lang="en-US" altLang="ja-JP" sz="2400" dirty="0" smtClean="0"/>
              <a:t> aminotransferase, alanine aminotransferase, </a:t>
            </a:r>
            <a:r>
              <a:rPr lang="el-GR" altLang="ja-JP" sz="2400" dirty="0" smtClean="0"/>
              <a:t>γ-</a:t>
            </a:r>
            <a:r>
              <a:rPr lang="en-US" altLang="ja-JP" sz="2400" dirty="0" err="1" smtClean="0"/>
              <a:t>glutamyltranspeptidase</a:t>
            </a:r>
            <a:r>
              <a:rPr lang="en-US" altLang="ja-JP" sz="2400" dirty="0" smtClean="0"/>
              <a:t> were log transformed for their skewed distributions.			</a:t>
            </a:r>
            <a:endParaRPr lang="en-US" altLang="ja-JP" sz="2400" dirty="0"/>
          </a:p>
        </p:txBody>
      </p:sp>
      <p:graphicFrame>
        <p:nvGraphicFramePr>
          <p:cNvPr id="67" name="表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982870"/>
              </p:ext>
            </p:extLst>
          </p:nvPr>
        </p:nvGraphicFramePr>
        <p:xfrm>
          <a:off x="16454003" y="19205337"/>
          <a:ext cx="10136532" cy="5384310"/>
        </p:xfrm>
        <a:graphic>
          <a:graphicData uri="http://schemas.openxmlformats.org/drawingml/2006/table">
            <a:tbl>
              <a:tblPr/>
              <a:tblGrid>
                <a:gridCol w="2772383"/>
                <a:gridCol w="1231562"/>
                <a:gridCol w="1558779"/>
                <a:gridCol w="709274"/>
                <a:gridCol w="1526776"/>
                <a:gridCol w="1526776"/>
                <a:gridCol w="810982"/>
              </a:tblGrid>
              <a:tr h="2371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Age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262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&lt;60.5 years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≧60.5　years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237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Known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DM</a:t>
                      </a: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n=435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Undiagnosed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DM</a:t>
                      </a: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＝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value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Known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DM</a:t>
                      </a:r>
                    </a:p>
                    <a:p>
                      <a:pPr algn="ctr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=479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Undiagnosed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DM</a:t>
                      </a: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n=509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P value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Fasting plasma glucose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</a:t>
                      </a:r>
                      <a:r>
                        <a:rPr lang="en-US" altLang="ja-JP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m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mol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/l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8.2±2.6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9.0±2.4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&lt;.0001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7.8± 2.2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8.8±2.2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&lt;.0001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5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HbA1c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6.8± 2.1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7.1± 1.9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0.15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6.8± 1.5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7.0±1.6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0.006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5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BMI (kg/m2)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24.0± 4.0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25.3± 3.8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&lt;.0001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23.6± 2.8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24.5± 3.1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&lt;.0001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5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Systolic blood pressure (mmHg)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128.2± 17.9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134.8± 19.3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&lt;.0001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133.6± 16.5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139.2± 18.3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&lt;.0001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5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Diastolic blood pressure (mmHg)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77.8± 10.7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82.9± 11.9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&lt;.0001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78.2± 9.8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82.2± 11.3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&lt;.0001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5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Triglycerides (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mmol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/l)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1.74±1.6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2.1± 1.5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0.0002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1.4± 0.7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1.6± 0.9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&lt;.0001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5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Total cholesterol (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mmol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/l)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202.9± 37.2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217.7± 40.0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&lt;.0001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200.8± 32.9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209.8± 35.5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&lt;.0001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5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HDL cholesterol (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mmol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/l)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51.6± 14.3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50.3± 12.1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0.09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53.3± 13.9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52.0± 13.2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0.17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5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Asparate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aminotransferase (U/l)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22(18to28)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24(19to32)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0.0003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21(18to26)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23(20to29)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0.001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5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Alanine aminotransferase (U/l)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24(17to38)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29(20to44)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&lt;.0001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20(16to28)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32(19to55)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&lt;.0001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5733"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γ -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Glutamyltranspeptidase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(U/l)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30(18to58)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46(27to90)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&lt;.0001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22(14to35)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32(19to55)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&lt;.0001</a:t>
                      </a:r>
                    </a:p>
                  </a:txBody>
                  <a:tcPr marL="6709" marR="6709" marT="6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14" name="フレーム 213"/>
          <p:cNvSpPr/>
          <p:nvPr/>
        </p:nvSpPr>
        <p:spPr>
          <a:xfrm>
            <a:off x="19226385" y="20521281"/>
            <a:ext cx="1368153" cy="4037253"/>
          </a:xfrm>
          <a:prstGeom prst="frame">
            <a:avLst>
              <a:gd name="adj1" fmla="val 1926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000"/>
              </a:solidFill>
            </a:endParaRPr>
          </a:p>
        </p:txBody>
      </p:sp>
      <p:sp>
        <p:nvSpPr>
          <p:cNvPr id="212" name="フレーム 211"/>
          <p:cNvSpPr/>
          <p:nvPr/>
        </p:nvSpPr>
        <p:spPr>
          <a:xfrm>
            <a:off x="20535904" y="20493658"/>
            <a:ext cx="1406767" cy="4035929"/>
          </a:xfrm>
          <a:prstGeom prst="frame">
            <a:avLst>
              <a:gd name="adj1" fmla="val 406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11" name="フレーム 210"/>
          <p:cNvSpPr/>
          <p:nvPr/>
        </p:nvSpPr>
        <p:spPr>
          <a:xfrm>
            <a:off x="22876183" y="20522605"/>
            <a:ext cx="1403427" cy="4035928"/>
          </a:xfrm>
          <a:prstGeom prst="frame">
            <a:avLst>
              <a:gd name="adj1" fmla="val 267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000"/>
              </a:solidFill>
            </a:endParaRPr>
          </a:p>
        </p:txBody>
      </p:sp>
      <p:sp>
        <p:nvSpPr>
          <p:cNvPr id="213" name="フレーム 212"/>
          <p:cNvSpPr/>
          <p:nvPr/>
        </p:nvSpPr>
        <p:spPr>
          <a:xfrm>
            <a:off x="24288312" y="20522605"/>
            <a:ext cx="1556579" cy="4035928"/>
          </a:xfrm>
          <a:prstGeom prst="frame">
            <a:avLst>
              <a:gd name="adj1" fmla="val 169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746720"/>
              </p:ext>
            </p:extLst>
          </p:nvPr>
        </p:nvGraphicFramePr>
        <p:xfrm>
          <a:off x="27076833" y="19205333"/>
          <a:ext cx="8279344" cy="5364300"/>
        </p:xfrm>
        <a:graphic>
          <a:graphicData uri="http://schemas.openxmlformats.org/drawingml/2006/table">
            <a:tbl>
              <a:tblPr/>
              <a:tblGrid>
                <a:gridCol w="2936351"/>
                <a:gridCol w="2139700"/>
                <a:gridCol w="2214777"/>
                <a:gridCol w="988516"/>
              </a:tblGrid>
              <a:tr h="4335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HbA1c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61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Known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DM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n=355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Undiagnosed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DM 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n=430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 value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35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Fasting plasma glucose (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mmol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/l)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9.9±2.5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10.8±2.6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35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BMI (kg/m2)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24.0± 3.2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24.9±3.7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0.0004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35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Systolic blood pressure (mmHg)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131.4± 18.2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135.2± 18.1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35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Diastolic blood pressure (mmHg)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78.1± 10.5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80.9± 10.8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0.0003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35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Triglycerides (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mmol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/l)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1.4(0.9to1.9)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1.5(1.1to2.3)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35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Total cholesterol (mmol/l)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205.6±37.5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214.0± 38.2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0.0002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28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HDL cholesterol (mmol/l)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51.2± 13.7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51.1± 13.3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35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Asparate aminotransferase (U/l)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21(17to29)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23(19to30)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28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Alanine aminotransferase (U/l)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22(17to37)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27(19to39)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12817">
                <a:tc>
                  <a:txBody>
                    <a:bodyPr/>
                    <a:lstStyle/>
                    <a:p>
                      <a:pPr algn="l" fontAlgn="ctr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γ -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Glutamyltranspeptidase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(U/l)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27(16to52)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37(23to67)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16" name="フレーム 215"/>
          <p:cNvSpPr/>
          <p:nvPr/>
        </p:nvSpPr>
        <p:spPr>
          <a:xfrm>
            <a:off x="32153439" y="20090558"/>
            <a:ext cx="2266634" cy="4467976"/>
          </a:xfrm>
          <a:prstGeom prst="frame">
            <a:avLst>
              <a:gd name="adj1" fmla="val 273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15" name="フレーム 214"/>
          <p:cNvSpPr/>
          <p:nvPr/>
        </p:nvSpPr>
        <p:spPr>
          <a:xfrm>
            <a:off x="30171601" y="20090557"/>
            <a:ext cx="1981837" cy="4467977"/>
          </a:xfrm>
          <a:prstGeom prst="frame">
            <a:avLst>
              <a:gd name="adj1" fmla="val 3216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0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2393</TotalTime>
  <Words>832</Words>
  <Application>Microsoft Office PowerPoint</Application>
  <PresentationFormat>ユーザー設定</PresentationFormat>
  <Paragraphs>370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user03</dc:creator>
  <cp:lastModifiedBy>Freerider</cp:lastModifiedBy>
  <cp:revision>124</cp:revision>
  <dcterms:created xsi:type="dcterms:W3CDTF">2012-04-12T22:35:16Z</dcterms:created>
  <dcterms:modified xsi:type="dcterms:W3CDTF">2012-05-06T05:33:50Z</dcterms:modified>
</cp:coreProperties>
</file>